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28346400" cy="21396325"/>
  <p:notesSz cx="6881813" cy="9296400"/>
  <p:defaultTextStyle>
    <a:defPPr>
      <a:defRPr lang="en-US"/>
    </a:defPPr>
    <a:lvl1pPr marL="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28"/>
    <a:srgbClr val="006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8469" autoAdjust="0"/>
    <p:restoredTop sz="89831" autoAdjust="0"/>
  </p:normalViewPr>
  <p:slideViewPr>
    <p:cSldViewPr>
      <p:cViewPr>
        <p:scale>
          <a:sx n="100" d="100"/>
          <a:sy n="100" d="100"/>
        </p:scale>
        <p:origin x="9800" y="8000"/>
      </p:cViewPr>
      <p:guideLst>
        <p:guide orient="horz" pos="6739"/>
        <p:guide pos="89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22375EF-ED23-4B26-B0C2-EC83B2507EAB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96913"/>
            <a:ext cx="46180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04FAE9D-5563-4AA7-B76B-9B216F35F29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0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AE9D-5563-4AA7-B76B-9B216F35F29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543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980" y="6646730"/>
            <a:ext cx="24094440" cy="458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1960" y="12124584"/>
            <a:ext cx="19842480" cy="546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5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1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7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3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9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15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3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76833" y="2511101"/>
            <a:ext cx="21683028" cy="53555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7907" y="2511101"/>
            <a:ext cx="64586485" cy="53555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8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0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70" y="13749121"/>
            <a:ext cx="24094440" cy="4249548"/>
          </a:xfrm>
        </p:spPr>
        <p:txBody>
          <a:bodyPr anchor="t"/>
          <a:lstStyle>
            <a:lvl1pPr algn="l">
              <a:defRPr sz="119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170" y="9068677"/>
            <a:ext cx="24094440" cy="4680445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584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1690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3pPr>
            <a:lvl4pPr marL="4075355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3380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79225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1507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50916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1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7909" y="14645588"/>
            <a:ext cx="43134755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5101" y="14645588"/>
            <a:ext cx="43134758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7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2" y="4789411"/>
            <a:ext cx="12524582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2" y="6785410"/>
            <a:ext cx="12524582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9582" y="4789411"/>
            <a:ext cx="12529503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9582" y="6785410"/>
            <a:ext cx="12529503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0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6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2" y="851891"/>
            <a:ext cx="9325770" cy="3625488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2657" y="851893"/>
            <a:ext cx="15846425" cy="18261170"/>
          </a:xfrm>
        </p:spPr>
        <p:txBody>
          <a:bodyPr/>
          <a:lstStyle>
            <a:lvl1pPr>
              <a:defRPr sz="9500"/>
            </a:lvl1pPr>
            <a:lvl2pPr>
              <a:defRPr sz="83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322" y="4477381"/>
            <a:ext cx="9325770" cy="14635682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16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093" y="14977428"/>
            <a:ext cx="17007840" cy="1768169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093" y="1911801"/>
            <a:ext cx="17007840" cy="12837795"/>
          </a:xfrm>
        </p:spPr>
        <p:txBody>
          <a:bodyPr/>
          <a:lstStyle>
            <a:lvl1pPr marL="0" indent="0">
              <a:buNone/>
              <a:defRPr sz="9500"/>
            </a:lvl1pPr>
            <a:lvl2pPr marL="1358452" indent="0">
              <a:buNone/>
              <a:defRPr sz="8300"/>
            </a:lvl2pPr>
            <a:lvl3pPr marL="2716903" indent="0">
              <a:buNone/>
              <a:defRPr sz="7200"/>
            </a:lvl3pPr>
            <a:lvl4pPr marL="4075355" indent="0">
              <a:buNone/>
              <a:defRPr sz="6000"/>
            </a:lvl4pPr>
            <a:lvl5pPr marL="5433807" indent="0">
              <a:buNone/>
              <a:defRPr sz="6000"/>
            </a:lvl5pPr>
            <a:lvl6pPr marL="6792258" indent="0">
              <a:buNone/>
              <a:defRPr sz="6000"/>
            </a:lvl6pPr>
            <a:lvl7pPr marL="8150710" indent="0">
              <a:buNone/>
              <a:defRPr sz="6000"/>
            </a:lvl7pPr>
            <a:lvl8pPr marL="9509162" indent="0">
              <a:buNone/>
              <a:defRPr sz="6000"/>
            </a:lvl8pPr>
            <a:lvl9pPr marL="10867613" indent="0">
              <a:buNone/>
              <a:defRPr sz="6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093" y="16745597"/>
            <a:ext cx="17007840" cy="2511096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1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  <a:prstGeom prst="rect">
            <a:avLst/>
          </a:prstGeom>
        </p:spPr>
        <p:txBody>
          <a:bodyPr vert="horz" lIns="271690" tIns="135845" rIns="271690" bIns="1358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4992479"/>
            <a:ext cx="25511760" cy="14120586"/>
          </a:xfrm>
          <a:prstGeom prst="rect">
            <a:avLst/>
          </a:prstGeom>
        </p:spPr>
        <p:txBody>
          <a:bodyPr vert="horz" lIns="271690" tIns="135845" rIns="271690" bIns="1358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3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020" y="19831225"/>
            <a:ext cx="89763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149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4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16903" rtl="0" eaLnBrk="1" latinLnBrk="0" hangingPunct="1">
        <a:spcBef>
          <a:spcPct val="0"/>
        </a:spcBef>
        <a:buNone/>
        <a:defRPr sz="1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8839" indent="-1018839" algn="l" defTabSz="2716903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207484" indent="-849032" algn="l" defTabSz="271690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339613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754581" indent="-679226" algn="l" defTabSz="2716903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13033" indent="-679226" algn="l" defTabSz="2716903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471485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829936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188388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54684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5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1690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075355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33807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2258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71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0916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6761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457200" y="3687449"/>
            <a:ext cx="27432000" cy="155862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05" tIns="44852" rIns="89705" bIns="44852" anchor="ctr"/>
          <a:lstStyle/>
          <a:p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304800" y="18934050"/>
            <a:ext cx="27588058" cy="2037745"/>
            <a:chOff x="304800" y="16916400"/>
            <a:chExt cx="27588058" cy="1828800"/>
          </a:xfrm>
        </p:grpSpPr>
        <p:sp>
          <p:nvSpPr>
            <p:cNvPr id="6" name="Rectangle 144"/>
            <p:cNvSpPr>
              <a:spLocks noChangeArrowheads="1"/>
            </p:cNvSpPr>
            <p:nvPr/>
          </p:nvSpPr>
          <p:spPr bwMode="auto">
            <a:xfrm>
              <a:off x="453543" y="17215945"/>
              <a:ext cx="27439315" cy="132430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89690" tIns="44842" rIns="89690" bIns="44842" anchor="ctr"/>
            <a:lstStyle/>
            <a:p>
              <a:pPr algn="r" defTabSz="895492"/>
              <a:r>
                <a:rPr lang="en-AU" sz="5000" b="1" dirty="0">
                  <a:solidFill>
                    <a:schemeClr val="bg1"/>
                  </a:solidFill>
                  <a:latin typeface="Garamond" pitchFamily="18" charset="0"/>
                </a:rPr>
                <a:t>Department of Electrical &amp; Computer Engineering</a:t>
              </a:r>
            </a:p>
          </p:txBody>
        </p:sp>
        <p:pic>
          <p:nvPicPr>
            <p:cNvPr id="7" name="Picture 380" descr="UofA_transpare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916400"/>
              <a:ext cx="5837382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 Box 90"/>
          <p:cNvSpPr txBox="1">
            <a:spLocks noChangeArrowheads="1"/>
          </p:cNvSpPr>
          <p:nvPr/>
        </p:nvSpPr>
        <p:spPr bwMode="auto">
          <a:xfrm>
            <a:off x="762000" y="7040562"/>
            <a:ext cx="8206569" cy="4506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Overview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u="none" dirty="0" smtClean="0"/>
              <a:t>The UAV </a:t>
            </a:r>
            <a:r>
              <a:rPr lang="en-US" dirty="0"/>
              <a:t>i</a:t>
            </a:r>
            <a:r>
              <a:rPr lang="en-US" u="none" dirty="0" smtClean="0"/>
              <a:t>maging is an image process for UAARG (</a:t>
            </a:r>
            <a:r>
              <a:rPr lang="en-US" dirty="0"/>
              <a:t>U of A Aerial Robotics </a:t>
            </a:r>
            <a:r>
              <a:rPr lang="en-US" dirty="0" smtClean="0"/>
              <a:t>Group</a:t>
            </a:r>
            <a:r>
              <a:rPr lang="en-US" u="none" dirty="0" smtClean="0"/>
              <a:t>) </a:t>
            </a:r>
            <a:r>
              <a:rPr lang="en-US" dirty="0" smtClean="0"/>
              <a:t>to identify markers on the ground. Processed images are sent back to the ground station. 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A </a:t>
            </a:r>
            <a:r>
              <a:rPr lang="en-US" dirty="0"/>
              <a:t>camera carried by the plane is used to photograph a research area from the </a:t>
            </a:r>
            <a:r>
              <a:rPr lang="en-US" dirty="0" smtClean="0"/>
              <a:t>air, and then our software implemented on </a:t>
            </a:r>
            <a:r>
              <a:rPr lang="en-US" dirty="0" err="1" smtClean="0"/>
              <a:t>PandaBoard</a:t>
            </a:r>
            <a:r>
              <a:rPr lang="en-US" dirty="0" smtClean="0"/>
              <a:t> analyzes full resolution images taken by the camera. Markers including their shapes could be recognized. These processed images are then compressed and transmitted to the ground station.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525962"/>
            <a:ext cx="5181600" cy="2467429"/>
          </a:xfrm>
          <a:prstGeom prst="rect">
            <a:avLst/>
          </a:prstGeom>
        </p:spPr>
      </p:pic>
      <p:sp>
        <p:nvSpPr>
          <p:cNvPr id="27" name="Text Box 80"/>
          <p:cNvSpPr txBox="1">
            <a:spLocks noChangeArrowheads="1"/>
          </p:cNvSpPr>
          <p:nvPr/>
        </p:nvSpPr>
        <p:spPr bwMode="auto">
          <a:xfrm>
            <a:off x="9220200" y="3916362"/>
            <a:ext cx="9982200" cy="31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Software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The main objective and challenge of our software design is performance. The CPU of our </a:t>
            </a:r>
            <a:r>
              <a:rPr lang="en-US" dirty="0" err="1" smtClean="0"/>
              <a:t>PandaBoard</a:t>
            </a:r>
            <a:r>
              <a:rPr lang="en-US" dirty="0" smtClean="0"/>
              <a:t> is around 25 times slower than the current mainstream desktop CPUs. Image processing is a CPU intensive task that we need to perform in real time. In order to achieve the performance requirements, we have applied a number of techniques such as multi-threading, semaphores, and buffers. </a:t>
            </a:r>
            <a:endParaRPr lang="en-US" dirty="0"/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762000" y="11688762"/>
            <a:ext cx="8077200" cy="70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Hardware</a:t>
            </a:r>
          </a:p>
        </p:txBody>
      </p:sp>
      <p:sp>
        <p:nvSpPr>
          <p:cNvPr id="31" name="Text Box 88"/>
          <p:cNvSpPr txBox="1">
            <a:spLocks noChangeArrowheads="1"/>
          </p:cNvSpPr>
          <p:nvPr/>
        </p:nvSpPr>
        <p:spPr bwMode="auto">
          <a:xfrm>
            <a:off x="9220200" y="13441362"/>
            <a:ext cx="9906000" cy="60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algn="just" defTabSz="2716903">
              <a:spcBef>
                <a:spcPct val="500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 smtClean="0"/>
              <a:t>The image capturing thread controls the camera to take pictures at a dynamic rate calculated form the altitude and height of the airplane to ensure just enough pictures are taken to cover all ground the plane flies over. </a:t>
            </a:r>
          </a:p>
          <a:p>
            <a:pPr marL="342900" indent="-342900" algn="just" defTabSz="2716903">
              <a:spcBef>
                <a:spcPct val="500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 smtClean="0"/>
              <a:t>The image processing </a:t>
            </a:r>
            <a:r>
              <a:rPr lang="en-US" dirty="0" smtClean="0"/>
              <a:t>component </a:t>
            </a:r>
            <a:r>
              <a:rPr lang="en-US" dirty="0" smtClean="0"/>
              <a:t>has two identical threads to take full advantage of the dual-core CPU. These threads locate any </a:t>
            </a:r>
            <a:r>
              <a:rPr lang="en-US" dirty="0" smtClean="0"/>
              <a:t>marker </a:t>
            </a:r>
            <a:r>
              <a:rPr lang="en-US" dirty="0" smtClean="0"/>
              <a:t>on the image, identify </a:t>
            </a:r>
            <a:r>
              <a:rPr lang="en-US" dirty="0" smtClean="0"/>
              <a:t>the shape </a:t>
            </a:r>
            <a:r>
              <a:rPr lang="en-US" dirty="0" smtClean="0"/>
              <a:t>of the marker, and compress the image. The compression ratio is dynamically calculated based on the transmission rate. </a:t>
            </a:r>
          </a:p>
          <a:p>
            <a:pPr marL="342900" indent="-342900" algn="just" defTabSz="2716903">
              <a:spcBef>
                <a:spcPct val="500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 smtClean="0"/>
              <a:t>The transmission thread transmits the </a:t>
            </a:r>
            <a:r>
              <a:rPr lang="en-US" dirty="0" smtClean="0"/>
              <a:t>compressed </a:t>
            </a:r>
            <a:r>
              <a:rPr lang="en-US" dirty="0" smtClean="0"/>
              <a:t>image along with information of the image to the ground FTP server. </a:t>
            </a:r>
          </a:p>
          <a:p>
            <a:pPr marL="342900" indent="-342900" algn="just" defTabSz="2716903">
              <a:spcBef>
                <a:spcPct val="500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 smtClean="0"/>
              <a:t>The control and command thread allows us to change any settings of the program from the ground station. </a:t>
            </a:r>
            <a:endParaRPr lang="en-US" dirty="0"/>
          </a:p>
          <a:p>
            <a:pPr algn="just" defTabSz="2716903">
              <a:spcBef>
                <a:spcPct val="50000"/>
              </a:spcBef>
              <a:spcAft>
                <a:spcPts val="1500"/>
              </a:spcAft>
            </a:pPr>
            <a:endParaRPr lang="en-US" dirty="0"/>
          </a:p>
        </p:txBody>
      </p:sp>
      <p:sp>
        <p:nvSpPr>
          <p:cNvPr id="32" name="Text Box 90"/>
          <p:cNvSpPr txBox="1">
            <a:spLocks noChangeArrowheads="1"/>
          </p:cNvSpPr>
          <p:nvPr/>
        </p:nvSpPr>
        <p:spPr bwMode="auto">
          <a:xfrm>
            <a:off x="19507200" y="3916362"/>
            <a:ext cx="8206569" cy="457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Detection Algorithm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u="none" dirty="0" smtClean="0"/>
              <a:t>We have found no image-processing algorithm </a:t>
            </a:r>
            <a:r>
              <a:rPr lang="en-US" u="none" dirty="0" smtClean="0"/>
              <a:t>will </a:t>
            </a:r>
            <a:r>
              <a:rPr lang="en-US" u="none" dirty="0" smtClean="0"/>
              <a:t>satisfy our performance requirements. </a:t>
            </a:r>
            <a:r>
              <a:rPr lang="en-US" dirty="0" smtClean="0"/>
              <a:t>T</a:t>
            </a:r>
            <a:r>
              <a:rPr lang="en-US" u="none" dirty="0" smtClean="0"/>
              <a:t>herefore, we developed our own algorithm from scratch. 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The algorithm </a:t>
            </a:r>
            <a:r>
              <a:rPr lang="en-US" dirty="0" smtClean="0"/>
              <a:t>consists </a:t>
            </a:r>
            <a:r>
              <a:rPr lang="en-US" dirty="0" smtClean="0"/>
              <a:t>of three main stages: </a:t>
            </a:r>
          </a:p>
          <a:p>
            <a:pPr marL="457200" indent="-457200" algn="just">
              <a:spcBef>
                <a:spcPts val="6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Identify any edges on the image. </a:t>
            </a:r>
          </a:p>
          <a:p>
            <a:pPr marL="457200" indent="-457200" algn="just">
              <a:spcBef>
                <a:spcPts val="6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Group edges to form objects. </a:t>
            </a:r>
          </a:p>
          <a:p>
            <a:pPr marL="457200" indent="-457200" algn="just">
              <a:spcBef>
                <a:spcPts val="6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Check dimension and shape of objects to identify markers. </a:t>
            </a:r>
            <a:endParaRPr lang="en-US" dirty="0"/>
          </a:p>
        </p:txBody>
      </p:sp>
      <p:sp>
        <p:nvSpPr>
          <p:cNvPr id="34" name="Text Box 90"/>
          <p:cNvSpPr txBox="1">
            <a:spLocks noChangeArrowheads="1"/>
          </p:cNvSpPr>
          <p:nvPr/>
        </p:nvSpPr>
        <p:spPr bwMode="auto">
          <a:xfrm>
            <a:off x="19507200" y="8869362"/>
            <a:ext cx="8077201" cy="29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Results</a:t>
            </a:r>
            <a:endParaRPr lang="en-US" sz="4000" dirty="0">
              <a:latin typeface="Arial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/>
              <a:t>Detection Accuracy: 70% ~ </a:t>
            </a:r>
            <a:r>
              <a:rPr lang="en-US" dirty="0" smtClean="0"/>
              <a:t>99% </a:t>
            </a:r>
            <a:r>
              <a:rPr lang="en-US" dirty="0"/>
              <a:t>(depending the background complexity) </a:t>
            </a:r>
            <a:endParaRPr lang="en-US" dirty="0" smtClean="0"/>
          </a:p>
          <a:p>
            <a:pPr marL="342900" indent="-342900" algn="just">
              <a:spcBef>
                <a:spcPts val="6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/>
              <a:t>Maximum Capturing Rate: 6.8 FPS </a:t>
            </a:r>
          </a:p>
          <a:p>
            <a:pPr marL="342900" indent="-342900" algn="just">
              <a:spcBef>
                <a:spcPts val="600"/>
              </a:spcBef>
              <a:spcAft>
                <a:spcPts val="1500"/>
              </a:spcAft>
              <a:buFont typeface="Arial"/>
              <a:buChar char="•"/>
            </a:pPr>
            <a:r>
              <a:rPr lang="en-US" dirty="0"/>
              <a:t>Average Processing Rate: 5.0 FPS </a:t>
            </a:r>
            <a:endParaRPr lang="en-US" dirty="0" smtClean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5651162"/>
            <a:ext cx="7696200" cy="3048000"/>
          </a:xfrm>
          <a:prstGeom prst="rect">
            <a:avLst/>
          </a:prstGeom>
        </p:spPr>
      </p:pic>
      <p:pic>
        <p:nvPicPr>
          <p:cNvPr id="8" name="Picture 7" descr="CyberDuck_by_DcFoni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830762"/>
            <a:ext cx="76200" cy="7620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157362"/>
              </p:ext>
            </p:extLst>
          </p:nvPr>
        </p:nvGraphicFramePr>
        <p:xfrm>
          <a:off x="762000" y="12374562"/>
          <a:ext cx="8077200" cy="32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/>
                <a:gridCol w="4191000"/>
              </a:tblGrid>
              <a:tr h="457200">
                <a:tc>
                  <a:txBody>
                    <a:bodyPr/>
                    <a:lstStyle/>
                    <a:p>
                      <a:pPr marL="0" marR="0" indent="0" algn="l" defTabSz="27169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Chameleon camera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2400" b="1" dirty="0" err="1" smtClean="0">
                          <a:latin typeface="Times New Roman"/>
                          <a:cs typeface="Times New Roman"/>
                        </a:rPr>
                        <a:t>PandaBoard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-537652">
                        <a:buFont typeface="Arial"/>
                        <a:buNone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USB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2.0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Dual-Core 1.2 GHz ARM 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Cortex-A9 CPU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CD Sensor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Global Shutter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- 1 GB DDR2 SDRAM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Bayer Pattern Image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Ethernet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&amp; Wireless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- 1296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x 964 Pixels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/>
                          <a:cs typeface="Times New Roman"/>
                        </a:rPr>
                        <a:t>- 5</a:t>
                      </a:r>
                      <a:r>
                        <a:rPr lang="en-US" sz="2400" baseline="0" dirty="0" smtClean="0">
                          <a:latin typeface="Times New Roman"/>
                          <a:cs typeface="Times New Roman"/>
                        </a:rPr>
                        <a:t> V Power Supply</a:t>
                      </a:r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2400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27169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11" name="Picture 10" descr="SoftwareBlockDiagr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583362"/>
            <a:ext cx="10309779" cy="70545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9964400" y="12526962"/>
            <a:ext cx="7146758" cy="5486400"/>
            <a:chOff x="19583400" y="12298362"/>
            <a:chExt cx="7543800" cy="5791200"/>
          </a:xfrm>
        </p:grpSpPr>
        <p:sp>
          <p:nvSpPr>
            <p:cNvPr id="24" name="Rectangle 78"/>
            <p:cNvSpPr>
              <a:spLocks noChangeArrowheads="1"/>
            </p:cNvSpPr>
            <p:nvPr/>
          </p:nvSpPr>
          <p:spPr bwMode="auto">
            <a:xfrm>
              <a:off x="19583400" y="12298362"/>
              <a:ext cx="7543800" cy="5791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89705" tIns="44852" rIns="89705" bIns="44852" anchor="ctr"/>
            <a:lstStyle/>
            <a:p>
              <a:endParaRPr lang="en-CA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735800" y="12450762"/>
              <a:ext cx="7239000" cy="5461000"/>
              <a:chOff x="19583400" y="12374562"/>
              <a:chExt cx="7579453" cy="57658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5400000">
                <a:off x="18112275" y="13845687"/>
                <a:ext cx="5761650" cy="2819400"/>
              </a:xfrm>
              <a:prstGeom prst="rect">
                <a:avLst/>
              </a:prstGeom>
            </p:spPr>
          </p:pic>
          <p:pic>
            <p:nvPicPr>
              <p:cNvPr id="14" name="Picture 13" descr="Screen Shot 2012-04-11 at 1.27.12 PM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402800" y="12374562"/>
                <a:ext cx="2331365" cy="5761349"/>
              </a:xfrm>
              <a:prstGeom prst="rect">
                <a:avLst/>
              </a:prstGeom>
            </p:spPr>
          </p:pic>
          <p:pic>
            <p:nvPicPr>
              <p:cNvPr id="16" name="Picture 15" descr="Screen Shot 2012-04-11 at 1.31.06 PM.png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88800" y="12374562"/>
                <a:ext cx="2474053" cy="5765800"/>
              </a:xfrm>
              <a:prstGeom prst="rect">
                <a:avLst/>
              </a:prstGeom>
            </p:spPr>
          </p:pic>
        </p:grpSp>
      </p:grpSp>
      <p:sp>
        <p:nvSpPr>
          <p:cNvPr id="2" name="Rectangle 144"/>
          <p:cNvSpPr>
            <a:spLocks noChangeArrowheads="1"/>
          </p:cNvSpPr>
          <p:nvPr/>
        </p:nvSpPr>
        <p:spPr bwMode="auto">
          <a:xfrm>
            <a:off x="457200" y="509437"/>
            <a:ext cx="27432000" cy="20377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9690" tIns="44842" rIns="89690" bIns="44842" anchor="ctr"/>
          <a:lstStyle/>
          <a:p>
            <a:pPr algn="ctr" defTabSz="895492"/>
            <a:r>
              <a:rPr lang="en-A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CMPE</a:t>
            </a:r>
            <a:r>
              <a:rPr lang="en-A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450/490 Capstone </a:t>
            </a:r>
            <a:r>
              <a:rPr lang="en-A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Project</a:t>
            </a:r>
          </a:p>
          <a:p>
            <a:pPr algn="ctr" defTabSz="895492"/>
            <a:r>
              <a:rPr lang="en-AU" sz="6000" dirty="0" smtClean="0">
                <a:solidFill>
                  <a:schemeClr val="bg1"/>
                </a:solidFill>
                <a:latin typeface="Arial Black" pitchFamily="34" charset="0"/>
              </a:rPr>
              <a:t>UAV Imaging</a:t>
            </a:r>
            <a:endParaRPr lang="en-A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3" name="Group 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357509"/>
              </p:ext>
            </p:extLst>
          </p:nvPr>
        </p:nvGraphicFramePr>
        <p:xfrm>
          <a:off x="457200" y="2453179"/>
          <a:ext cx="27432000" cy="709269"/>
        </p:xfrm>
        <a:graphic>
          <a:graphicData uri="http://schemas.openxmlformats.org/drawingml/2006/table">
            <a:tbl>
              <a:tblPr/>
              <a:tblGrid>
                <a:gridCol w="21640800"/>
                <a:gridCol w="5791200"/>
              </a:tblGrid>
              <a:tr h="709269">
                <a:tc>
                  <a:txBody>
                    <a:bodyPr/>
                    <a:lstStyle/>
                    <a:p>
                      <a:pPr marL="0" marR="0" lvl="0" indent="0" algn="l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Shen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Yue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, Yushi Wang,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Yubing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Xu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(Client : UAARG)</a:t>
                      </a:r>
                    </a:p>
                  </a:txBody>
                  <a:tcPr marL="271572" marR="91562" marT="48973" marB="48973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2012</a:t>
                      </a:r>
                    </a:p>
                  </a:txBody>
                  <a:tcPr marL="271572" marR="91562" marT="48973" marB="489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87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451</Words>
  <Application>Microsoft Macintosh PowerPoint</Application>
  <PresentationFormat>Custom</PresentationFormat>
  <Paragraphs>38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Barton</dc:creator>
  <cp:lastModifiedBy>Yubing Xu</cp:lastModifiedBy>
  <cp:revision>121</cp:revision>
  <cp:lastPrinted>2011-06-10T17:39:26Z</cp:lastPrinted>
  <dcterms:created xsi:type="dcterms:W3CDTF">2010-10-22T20:17:07Z</dcterms:created>
  <dcterms:modified xsi:type="dcterms:W3CDTF">2012-04-11T21:26:35Z</dcterms:modified>
</cp:coreProperties>
</file>