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346400" cy="21396325"/>
  <p:notesSz cx="6881813" cy="9296400"/>
  <p:defaultText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28"/>
    <a:srgbClr val="00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69" autoAdjust="0"/>
    <p:restoredTop sz="97076" autoAdjust="0"/>
  </p:normalViewPr>
  <p:slideViewPr>
    <p:cSldViewPr>
      <p:cViewPr>
        <p:scale>
          <a:sx n="30" d="100"/>
          <a:sy n="30" d="100"/>
        </p:scale>
        <p:origin x="-558" y="396"/>
      </p:cViewPr>
      <p:guideLst>
        <p:guide orient="horz" pos="6739"/>
        <p:guide pos="8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22375EF-ED23-4B26-B0C2-EC83B2507EAB}" type="datetimeFigureOut">
              <a:rPr lang="en-CA" smtClean="0"/>
              <a:pPr/>
              <a:t>11/04/2012</a:t>
            </a:fld>
            <a:endParaRPr lang="en-CA"/>
          </a:p>
        </p:txBody>
      </p:sp>
      <p:sp>
        <p:nvSpPr>
          <p:cNvPr id="4" name="Slide Image Placeholder 3"/>
          <p:cNvSpPr>
            <a:spLocks noGrp="1" noRot="1" noChangeAspect="1"/>
          </p:cNvSpPr>
          <p:nvPr>
            <p:ph type="sldImg" idx="2"/>
          </p:nvPr>
        </p:nvSpPr>
        <p:spPr>
          <a:xfrm>
            <a:off x="1131888" y="696913"/>
            <a:ext cx="4618037"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04FAE9D-5563-4AA7-B76B-9B216F35F294}" type="slidenum">
              <a:rPr lang="en-CA" smtClean="0"/>
              <a:pPr/>
              <a:t>‹#›</a:t>
            </a:fld>
            <a:endParaRPr lang="en-CA"/>
          </a:p>
        </p:txBody>
      </p:sp>
    </p:spTree>
    <p:extLst>
      <p:ext uri="{BB962C8B-B14F-4D97-AF65-F5344CB8AC3E}">
        <p14:creationId xmlns:p14="http://schemas.microsoft.com/office/powerpoint/2010/main" val="2962404349"/>
      </p:ext>
    </p:extLst>
  </p:cSld>
  <p:clrMap bg1="lt1" tx1="dk1" bg2="lt2" tx2="dk2" accent1="accent1" accent2="accent2" accent3="accent3" accent4="accent4" accent5="accent5" accent6="accent6" hlink="hlink" folHlink="folHlink"/>
  <p:notesStyle>
    <a:lvl1pPr marL="0" algn="l" defTabSz="2716903" rtl="0" eaLnBrk="1" latinLnBrk="0" hangingPunct="1">
      <a:defRPr sz="3500" kern="1200">
        <a:solidFill>
          <a:schemeClr val="tx1"/>
        </a:solidFill>
        <a:latin typeface="+mn-lt"/>
        <a:ea typeface="+mn-ea"/>
        <a:cs typeface="+mn-cs"/>
      </a:defRPr>
    </a:lvl1pPr>
    <a:lvl2pPr marL="1358452" algn="l" defTabSz="2716903" rtl="0" eaLnBrk="1" latinLnBrk="0" hangingPunct="1">
      <a:defRPr sz="3500" kern="1200">
        <a:solidFill>
          <a:schemeClr val="tx1"/>
        </a:solidFill>
        <a:latin typeface="+mn-lt"/>
        <a:ea typeface="+mn-ea"/>
        <a:cs typeface="+mn-cs"/>
      </a:defRPr>
    </a:lvl2pPr>
    <a:lvl3pPr marL="2716903" algn="l" defTabSz="2716903" rtl="0" eaLnBrk="1" latinLnBrk="0" hangingPunct="1">
      <a:defRPr sz="3500" kern="1200">
        <a:solidFill>
          <a:schemeClr val="tx1"/>
        </a:solidFill>
        <a:latin typeface="+mn-lt"/>
        <a:ea typeface="+mn-ea"/>
        <a:cs typeface="+mn-cs"/>
      </a:defRPr>
    </a:lvl3pPr>
    <a:lvl4pPr marL="4075355" algn="l" defTabSz="2716903" rtl="0" eaLnBrk="1" latinLnBrk="0" hangingPunct="1">
      <a:defRPr sz="3500" kern="1200">
        <a:solidFill>
          <a:schemeClr val="tx1"/>
        </a:solidFill>
        <a:latin typeface="+mn-lt"/>
        <a:ea typeface="+mn-ea"/>
        <a:cs typeface="+mn-cs"/>
      </a:defRPr>
    </a:lvl4pPr>
    <a:lvl5pPr marL="5433807" algn="l" defTabSz="2716903" rtl="0" eaLnBrk="1" latinLnBrk="0" hangingPunct="1">
      <a:defRPr sz="3500" kern="1200">
        <a:solidFill>
          <a:schemeClr val="tx1"/>
        </a:solidFill>
        <a:latin typeface="+mn-lt"/>
        <a:ea typeface="+mn-ea"/>
        <a:cs typeface="+mn-cs"/>
      </a:defRPr>
    </a:lvl5pPr>
    <a:lvl6pPr marL="6792258" algn="l" defTabSz="2716903" rtl="0" eaLnBrk="1" latinLnBrk="0" hangingPunct="1">
      <a:defRPr sz="3500" kern="1200">
        <a:solidFill>
          <a:schemeClr val="tx1"/>
        </a:solidFill>
        <a:latin typeface="+mn-lt"/>
        <a:ea typeface="+mn-ea"/>
        <a:cs typeface="+mn-cs"/>
      </a:defRPr>
    </a:lvl6pPr>
    <a:lvl7pPr marL="8150710" algn="l" defTabSz="2716903" rtl="0" eaLnBrk="1" latinLnBrk="0" hangingPunct="1">
      <a:defRPr sz="3500" kern="1200">
        <a:solidFill>
          <a:schemeClr val="tx1"/>
        </a:solidFill>
        <a:latin typeface="+mn-lt"/>
        <a:ea typeface="+mn-ea"/>
        <a:cs typeface="+mn-cs"/>
      </a:defRPr>
    </a:lvl7pPr>
    <a:lvl8pPr marL="9509162" algn="l" defTabSz="2716903" rtl="0" eaLnBrk="1" latinLnBrk="0" hangingPunct="1">
      <a:defRPr sz="3500" kern="1200">
        <a:solidFill>
          <a:schemeClr val="tx1"/>
        </a:solidFill>
        <a:latin typeface="+mn-lt"/>
        <a:ea typeface="+mn-ea"/>
        <a:cs typeface="+mn-cs"/>
      </a:defRPr>
    </a:lvl8pPr>
    <a:lvl9pPr marL="10867613" algn="l" defTabSz="2716903" rtl="0" eaLnBrk="1" latinLnBrk="0" hangingPunct="1">
      <a:defRPr sz="3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6913"/>
            <a:ext cx="4618037" cy="3486150"/>
          </a:xfrm>
        </p:spPr>
      </p:sp>
      <p:sp>
        <p:nvSpPr>
          <p:cNvPr id="3" name="Notes Placeholder 2"/>
          <p:cNvSpPr>
            <a:spLocks noGrp="1"/>
          </p:cNvSpPr>
          <p:nvPr>
            <p:ph type="body" idx="1"/>
          </p:nvPr>
        </p:nvSpPr>
        <p:spPr/>
        <p:txBody>
          <a:bodyPr/>
          <a:lstStyle/>
          <a:p>
            <a:r>
              <a:rPr lang="en-CA" dirty="0" smtClean="0"/>
              <a:t>For colour</a:t>
            </a:r>
            <a:r>
              <a:rPr lang="en-CA" baseline="0" dirty="0" smtClean="0"/>
              <a:t> ideas, </a:t>
            </a:r>
            <a:r>
              <a:rPr lang="en-CA" dirty="0" smtClean="0"/>
              <a:t>University Visual Identity Guidelines</a:t>
            </a:r>
            <a:r>
              <a:rPr lang="en-CA" baseline="0" dirty="0" smtClean="0"/>
              <a:t> can be found here: http</a:t>
            </a:r>
            <a:r>
              <a:rPr lang="en-CA" baseline="0" smtClean="0"/>
              <a:t>://www.toolkit.ualberta.ca/VisualIdentityGuidelines.aspx</a:t>
            </a:r>
            <a:endParaRPr lang="en-CA" dirty="0" smtClean="0"/>
          </a:p>
        </p:txBody>
      </p:sp>
      <p:sp>
        <p:nvSpPr>
          <p:cNvPr id="4" name="Slide Number Placeholder 3"/>
          <p:cNvSpPr>
            <a:spLocks noGrp="1"/>
          </p:cNvSpPr>
          <p:nvPr>
            <p:ph type="sldNum" sz="quarter" idx="10"/>
          </p:nvPr>
        </p:nvSpPr>
        <p:spPr/>
        <p:txBody>
          <a:bodyPr/>
          <a:lstStyle/>
          <a:p>
            <a:fld id="{804FAE9D-5563-4AA7-B76B-9B216F35F294}" type="slidenum">
              <a:rPr lang="en-CA" smtClean="0"/>
              <a:pPr/>
              <a:t>1</a:t>
            </a:fld>
            <a:endParaRPr lang="en-CA"/>
          </a:p>
        </p:txBody>
      </p:sp>
    </p:spTree>
    <p:extLst>
      <p:ext uri="{BB962C8B-B14F-4D97-AF65-F5344CB8AC3E}">
        <p14:creationId xmlns:p14="http://schemas.microsoft.com/office/powerpoint/2010/main" val="33737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5980" y="6646730"/>
            <a:ext cx="24094440" cy="4586342"/>
          </a:xfrm>
        </p:spPr>
        <p:txBody>
          <a:bodyPr/>
          <a:lstStyle/>
          <a:p>
            <a:r>
              <a:rPr lang="en-US" smtClean="0"/>
              <a:t>Click to edit Master title style</a:t>
            </a:r>
            <a:endParaRPr lang="en-CA"/>
          </a:p>
        </p:txBody>
      </p:sp>
      <p:sp>
        <p:nvSpPr>
          <p:cNvPr id="3" name="Subtitle 2"/>
          <p:cNvSpPr>
            <a:spLocks noGrp="1"/>
          </p:cNvSpPr>
          <p:nvPr>
            <p:ph type="subTitle" idx="1"/>
          </p:nvPr>
        </p:nvSpPr>
        <p:spPr>
          <a:xfrm>
            <a:off x="4251960" y="12124584"/>
            <a:ext cx="19842480" cy="5467950"/>
          </a:xfrm>
        </p:spPr>
        <p:txBody>
          <a:bodyPr/>
          <a:lstStyle>
            <a:lvl1pPr marL="0" indent="0" algn="ctr">
              <a:buNone/>
              <a:defRPr>
                <a:solidFill>
                  <a:schemeClr val="tx1">
                    <a:tint val="75000"/>
                  </a:schemeClr>
                </a:solidFill>
              </a:defRPr>
            </a:lvl1pPr>
            <a:lvl2pPr marL="1358452" indent="0" algn="ctr">
              <a:buNone/>
              <a:defRPr>
                <a:solidFill>
                  <a:schemeClr val="tx1">
                    <a:tint val="75000"/>
                  </a:schemeClr>
                </a:solidFill>
              </a:defRPr>
            </a:lvl2pPr>
            <a:lvl3pPr marL="2716903" indent="0" algn="ctr">
              <a:buNone/>
              <a:defRPr>
                <a:solidFill>
                  <a:schemeClr val="tx1">
                    <a:tint val="75000"/>
                  </a:schemeClr>
                </a:solidFill>
              </a:defRPr>
            </a:lvl3pPr>
            <a:lvl4pPr marL="4075355" indent="0" algn="ctr">
              <a:buNone/>
              <a:defRPr>
                <a:solidFill>
                  <a:schemeClr val="tx1">
                    <a:tint val="75000"/>
                  </a:schemeClr>
                </a:solidFill>
              </a:defRPr>
            </a:lvl4pPr>
            <a:lvl5pPr marL="5433807" indent="0" algn="ctr">
              <a:buNone/>
              <a:defRPr>
                <a:solidFill>
                  <a:schemeClr val="tx1">
                    <a:tint val="75000"/>
                  </a:schemeClr>
                </a:solidFill>
              </a:defRPr>
            </a:lvl5pPr>
            <a:lvl6pPr marL="6792258" indent="0" algn="ctr">
              <a:buNone/>
              <a:defRPr>
                <a:solidFill>
                  <a:schemeClr val="tx1">
                    <a:tint val="75000"/>
                  </a:schemeClr>
                </a:solidFill>
              </a:defRPr>
            </a:lvl6pPr>
            <a:lvl7pPr marL="8150710" indent="0" algn="ctr">
              <a:buNone/>
              <a:defRPr>
                <a:solidFill>
                  <a:schemeClr val="tx1">
                    <a:tint val="75000"/>
                  </a:schemeClr>
                </a:solidFill>
              </a:defRPr>
            </a:lvl7pPr>
            <a:lvl8pPr marL="9509162" indent="0" algn="ctr">
              <a:buNone/>
              <a:defRPr>
                <a:solidFill>
                  <a:schemeClr val="tx1">
                    <a:tint val="75000"/>
                  </a:schemeClr>
                </a:solidFill>
              </a:defRPr>
            </a:lvl8pPr>
            <a:lvl9pPr marL="1086761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44030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0323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76833" y="2511101"/>
            <a:ext cx="21683028" cy="5355519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817907" y="2511101"/>
            <a:ext cx="64586485" cy="53555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66880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55505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9170" y="13749121"/>
            <a:ext cx="24094440" cy="4249548"/>
          </a:xfrm>
        </p:spPr>
        <p:txBody>
          <a:bodyPr anchor="t"/>
          <a:lstStyle>
            <a:lvl1pPr algn="l">
              <a:defRPr sz="11900" b="1" cap="all"/>
            </a:lvl1pPr>
          </a:lstStyle>
          <a:p>
            <a:r>
              <a:rPr lang="en-US" smtClean="0"/>
              <a:t>Click to edit Master title style</a:t>
            </a:r>
            <a:endParaRPr lang="en-CA"/>
          </a:p>
        </p:txBody>
      </p:sp>
      <p:sp>
        <p:nvSpPr>
          <p:cNvPr id="3" name="Text Placeholder 2"/>
          <p:cNvSpPr>
            <a:spLocks noGrp="1"/>
          </p:cNvSpPr>
          <p:nvPr>
            <p:ph type="body" idx="1"/>
          </p:nvPr>
        </p:nvSpPr>
        <p:spPr>
          <a:xfrm>
            <a:off x="2239170" y="9068677"/>
            <a:ext cx="24094440" cy="4680445"/>
          </a:xfrm>
        </p:spPr>
        <p:txBody>
          <a:bodyPr anchor="b"/>
          <a:lstStyle>
            <a:lvl1pPr marL="0" indent="0">
              <a:buNone/>
              <a:defRPr sz="6000">
                <a:solidFill>
                  <a:schemeClr val="tx1">
                    <a:tint val="75000"/>
                  </a:schemeClr>
                </a:solidFill>
              </a:defRPr>
            </a:lvl1pPr>
            <a:lvl2pPr marL="1358452" indent="0">
              <a:buNone/>
              <a:defRPr sz="5400">
                <a:solidFill>
                  <a:schemeClr val="tx1">
                    <a:tint val="75000"/>
                  </a:schemeClr>
                </a:solidFill>
              </a:defRPr>
            </a:lvl2pPr>
            <a:lvl3pPr marL="2716903" indent="0">
              <a:buNone/>
              <a:defRPr sz="4700">
                <a:solidFill>
                  <a:schemeClr val="tx1">
                    <a:tint val="75000"/>
                  </a:schemeClr>
                </a:solidFill>
              </a:defRPr>
            </a:lvl3pPr>
            <a:lvl4pPr marL="4075355" indent="0">
              <a:buNone/>
              <a:defRPr sz="4200">
                <a:solidFill>
                  <a:schemeClr val="tx1">
                    <a:tint val="75000"/>
                  </a:schemeClr>
                </a:solidFill>
              </a:defRPr>
            </a:lvl4pPr>
            <a:lvl5pPr marL="5433807" indent="0">
              <a:buNone/>
              <a:defRPr sz="4200">
                <a:solidFill>
                  <a:schemeClr val="tx1">
                    <a:tint val="75000"/>
                  </a:schemeClr>
                </a:solidFill>
              </a:defRPr>
            </a:lvl5pPr>
            <a:lvl6pPr marL="6792258" indent="0">
              <a:buNone/>
              <a:defRPr sz="4200">
                <a:solidFill>
                  <a:schemeClr val="tx1">
                    <a:tint val="75000"/>
                  </a:schemeClr>
                </a:solidFill>
              </a:defRPr>
            </a:lvl6pPr>
            <a:lvl7pPr marL="8150710" indent="0">
              <a:buNone/>
              <a:defRPr sz="4200">
                <a:solidFill>
                  <a:schemeClr val="tx1">
                    <a:tint val="75000"/>
                  </a:schemeClr>
                </a:solidFill>
              </a:defRPr>
            </a:lvl7pPr>
            <a:lvl8pPr marL="9509162" indent="0">
              <a:buNone/>
              <a:defRPr sz="4200">
                <a:solidFill>
                  <a:schemeClr val="tx1">
                    <a:tint val="75000"/>
                  </a:schemeClr>
                </a:solidFill>
              </a:defRPr>
            </a:lvl8pPr>
            <a:lvl9pPr marL="10867613" indent="0">
              <a:buNone/>
              <a:defRPr sz="4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0431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817909" y="14645588"/>
            <a:ext cx="43134755"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425101" y="14645588"/>
            <a:ext cx="43134758"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66075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7320" y="856845"/>
            <a:ext cx="25511760" cy="3566054"/>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417322" y="4789411"/>
            <a:ext cx="12524582"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4" name="Content Placeholder 3"/>
          <p:cNvSpPr>
            <a:spLocks noGrp="1"/>
          </p:cNvSpPr>
          <p:nvPr>
            <p:ph sz="half" idx="2"/>
          </p:nvPr>
        </p:nvSpPr>
        <p:spPr>
          <a:xfrm>
            <a:off x="1417322" y="6785410"/>
            <a:ext cx="12524582"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4399582" y="4789411"/>
            <a:ext cx="12529503"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6" name="Content Placeholder 5"/>
          <p:cNvSpPr>
            <a:spLocks noGrp="1"/>
          </p:cNvSpPr>
          <p:nvPr>
            <p:ph sz="quarter" idx="4"/>
          </p:nvPr>
        </p:nvSpPr>
        <p:spPr>
          <a:xfrm>
            <a:off x="14399582" y="6785410"/>
            <a:ext cx="12529503"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92505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5162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301060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7322" y="851891"/>
            <a:ext cx="9325770" cy="3625488"/>
          </a:xfrm>
        </p:spPr>
        <p:txBody>
          <a:bodyPr anchor="b"/>
          <a:lstStyle>
            <a:lvl1pPr algn="l">
              <a:defRPr sz="6000" b="1"/>
            </a:lvl1pPr>
          </a:lstStyle>
          <a:p>
            <a:r>
              <a:rPr lang="en-US" smtClean="0"/>
              <a:t>Click to edit Master title style</a:t>
            </a:r>
            <a:endParaRPr lang="en-CA"/>
          </a:p>
        </p:txBody>
      </p:sp>
      <p:sp>
        <p:nvSpPr>
          <p:cNvPr id="3" name="Content Placeholder 2"/>
          <p:cNvSpPr>
            <a:spLocks noGrp="1"/>
          </p:cNvSpPr>
          <p:nvPr>
            <p:ph idx="1"/>
          </p:nvPr>
        </p:nvSpPr>
        <p:spPr>
          <a:xfrm>
            <a:off x="11082657" y="851893"/>
            <a:ext cx="15846425" cy="18261170"/>
          </a:xfrm>
        </p:spPr>
        <p:txBody>
          <a:bodyPr/>
          <a:lstStyle>
            <a:lvl1pPr>
              <a:defRPr sz="9500"/>
            </a:lvl1pPr>
            <a:lvl2pPr>
              <a:defRPr sz="83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417322" y="4477381"/>
            <a:ext cx="9325770" cy="14635682"/>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1001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093" y="14977428"/>
            <a:ext cx="17007840" cy="1768169"/>
          </a:xfrm>
        </p:spPr>
        <p:txBody>
          <a:bodyPr anchor="b"/>
          <a:lstStyle>
            <a:lvl1pPr algn="l">
              <a:defRPr sz="6000" b="1"/>
            </a:lvl1pPr>
          </a:lstStyle>
          <a:p>
            <a:r>
              <a:rPr lang="en-US" smtClean="0"/>
              <a:t>Click to edit Master title style</a:t>
            </a:r>
            <a:endParaRPr lang="en-CA"/>
          </a:p>
        </p:txBody>
      </p:sp>
      <p:sp>
        <p:nvSpPr>
          <p:cNvPr id="3" name="Picture Placeholder 2"/>
          <p:cNvSpPr>
            <a:spLocks noGrp="1"/>
          </p:cNvSpPr>
          <p:nvPr>
            <p:ph type="pic" idx="1"/>
          </p:nvPr>
        </p:nvSpPr>
        <p:spPr>
          <a:xfrm>
            <a:off x="5556093" y="1911801"/>
            <a:ext cx="17007840" cy="12837795"/>
          </a:xfrm>
        </p:spPr>
        <p:txBody>
          <a:bodyPr/>
          <a:lstStyle>
            <a:lvl1pPr marL="0" indent="0">
              <a:buNone/>
              <a:defRPr sz="9500"/>
            </a:lvl1pPr>
            <a:lvl2pPr marL="1358452" indent="0">
              <a:buNone/>
              <a:defRPr sz="8300"/>
            </a:lvl2pPr>
            <a:lvl3pPr marL="2716903" indent="0">
              <a:buNone/>
              <a:defRPr sz="7200"/>
            </a:lvl3pPr>
            <a:lvl4pPr marL="4075355" indent="0">
              <a:buNone/>
              <a:defRPr sz="6000"/>
            </a:lvl4pPr>
            <a:lvl5pPr marL="5433807" indent="0">
              <a:buNone/>
              <a:defRPr sz="6000"/>
            </a:lvl5pPr>
            <a:lvl6pPr marL="6792258" indent="0">
              <a:buNone/>
              <a:defRPr sz="6000"/>
            </a:lvl6pPr>
            <a:lvl7pPr marL="8150710" indent="0">
              <a:buNone/>
              <a:defRPr sz="6000"/>
            </a:lvl7pPr>
            <a:lvl8pPr marL="9509162" indent="0">
              <a:buNone/>
              <a:defRPr sz="6000"/>
            </a:lvl8pPr>
            <a:lvl9pPr marL="10867613" indent="0">
              <a:buNone/>
              <a:defRPr sz="6000"/>
            </a:lvl9pPr>
          </a:lstStyle>
          <a:p>
            <a:endParaRPr lang="en-CA"/>
          </a:p>
        </p:txBody>
      </p:sp>
      <p:sp>
        <p:nvSpPr>
          <p:cNvPr id="4" name="Text Placeholder 3"/>
          <p:cNvSpPr>
            <a:spLocks noGrp="1"/>
          </p:cNvSpPr>
          <p:nvPr>
            <p:ph type="body" sz="half" idx="2"/>
          </p:nvPr>
        </p:nvSpPr>
        <p:spPr>
          <a:xfrm>
            <a:off x="5556093" y="16745597"/>
            <a:ext cx="17007840" cy="2511096"/>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11/04/2012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37021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7320" y="856845"/>
            <a:ext cx="25511760" cy="3566054"/>
          </a:xfrm>
          <a:prstGeom prst="rect">
            <a:avLst/>
          </a:prstGeom>
        </p:spPr>
        <p:txBody>
          <a:bodyPr vert="horz" lIns="271690" tIns="135845" rIns="271690" bIns="13584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1417320" y="4992479"/>
            <a:ext cx="25511760" cy="14120586"/>
          </a:xfrm>
          <a:prstGeom prst="rect">
            <a:avLst/>
          </a:prstGeom>
        </p:spPr>
        <p:txBody>
          <a:bodyPr vert="horz" lIns="271690" tIns="135845" rIns="271690" bIns="1358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1417320" y="19831225"/>
            <a:ext cx="6614160" cy="1139156"/>
          </a:xfrm>
          <a:prstGeom prst="rect">
            <a:avLst/>
          </a:prstGeom>
        </p:spPr>
        <p:txBody>
          <a:bodyPr vert="horz" lIns="271690" tIns="135845" rIns="271690" bIns="135845" rtlCol="0" anchor="ctr"/>
          <a:lstStyle>
            <a:lvl1pPr algn="l">
              <a:defRPr sz="3500">
                <a:solidFill>
                  <a:schemeClr val="tx1">
                    <a:tint val="75000"/>
                  </a:schemeClr>
                </a:solidFill>
              </a:defRPr>
            </a:lvl1pPr>
          </a:lstStyle>
          <a:p>
            <a:fld id="{0AE40084-D16F-4AAA-AB2B-541E9DCDB31E}" type="datetimeFigureOut">
              <a:rPr lang="en-CA" smtClean="0"/>
              <a:pPr/>
              <a:t>11/04/2012</a:t>
            </a:fld>
            <a:endParaRPr lang="en-CA"/>
          </a:p>
        </p:txBody>
      </p:sp>
      <p:sp>
        <p:nvSpPr>
          <p:cNvPr id="5" name="Footer Placeholder 4"/>
          <p:cNvSpPr>
            <a:spLocks noGrp="1"/>
          </p:cNvSpPr>
          <p:nvPr>
            <p:ph type="ftr" sz="quarter" idx="3"/>
          </p:nvPr>
        </p:nvSpPr>
        <p:spPr>
          <a:xfrm>
            <a:off x="9685020" y="19831225"/>
            <a:ext cx="8976360" cy="1139156"/>
          </a:xfrm>
          <a:prstGeom prst="rect">
            <a:avLst/>
          </a:prstGeom>
        </p:spPr>
        <p:txBody>
          <a:bodyPr vert="horz" lIns="271690" tIns="135845" rIns="271690" bIns="135845" rtlCol="0" anchor="ctr"/>
          <a:lstStyle>
            <a:lvl1pPr algn="ctr">
              <a:defRPr sz="35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0314920" y="19831225"/>
            <a:ext cx="6614160" cy="1139156"/>
          </a:xfrm>
          <a:prstGeom prst="rect">
            <a:avLst/>
          </a:prstGeom>
        </p:spPr>
        <p:txBody>
          <a:bodyPr vert="horz" lIns="271690" tIns="135845" rIns="271690" bIns="135845" rtlCol="0" anchor="ctr"/>
          <a:lstStyle>
            <a:lvl1pPr algn="r">
              <a:defRPr sz="3500">
                <a:solidFill>
                  <a:schemeClr val="tx1">
                    <a:tint val="75000"/>
                  </a:schemeClr>
                </a:solidFill>
              </a:defRPr>
            </a:lvl1pPr>
          </a:lstStyle>
          <a:p>
            <a:fld id="{A99736C8-2E6D-4DBD-92C7-B049CBB5A786}" type="slidenum">
              <a:rPr lang="en-CA" smtClean="0"/>
              <a:pPr/>
              <a:t>‹#›</a:t>
            </a:fld>
            <a:endParaRPr lang="en-CA"/>
          </a:p>
        </p:txBody>
      </p:sp>
    </p:spTree>
    <p:extLst>
      <p:ext uri="{BB962C8B-B14F-4D97-AF65-F5344CB8AC3E}">
        <p14:creationId xmlns:p14="http://schemas.microsoft.com/office/powerpoint/2010/main" val="222946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6903" rtl="0" eaLnBrk="1" latinLnBrk="0" hangingPunct="1">
        <a:spcBef>
          <a:spcPct val="0"/>
        </a:spcBef>
        <a:buNone/>
        <a:defRPr sz="13000" kern="1200">
          <a:solidFill>
            <a:schemeClr val="tx1"/>
          </a:solidFill>
          <a:latin typeface="+mj-lt"/>
          <a:ea typeface="+mj-ea"/>
          <a:cs typeface="+mj-cs"/>
        </a:defRPr>
      </a:lvl1pPr>
    </p:titleStyle>
    <p:bodyStyle>
      <a:lvl1pPr marL="1018839" indent="-1018839" algn="l" defTabSz="2716903" rtl="0" eaLnBrk="1" latinLnBrk="0" hangingPunct="1">
        <a:spcBef>
          <a:spcPct val="20000"/>
        </a:spcBef>
        <a:buFont typeface="Arial" pitchFamily="34" charset="0"/>
        <a:buChar char="•"/>
        <a:defRPr sz="9500" kern="1200">
          <a:solidFill>
            <a:schemeClr val="tx1"/>
          </a:solidFill>
          <a:latin typeface="+mn-lt"/>
          <a:ea typeface="+mn-ea"/>
          <a:cs typeface="+mn-cs"/>
        </a:defRPr>
      </a:lvl1pPr>
      <a:lvl2pPr marL="2207484" indent="-849032" algn="l" defTabSz="2716903" rtl="0" eaLnBrk="1" latinLnBrk="0" hangingPunct="1">
        <a:spcBef>
          <a:spcPct val="20000"/>
        </a:spcBef>
        <a:buFont typeface="Arial" pitchFamily="34" charset="0"/>
        <a:buChar char="–"/>
        <a:defRPr sz="8300" kern="1200">
          <a:solidFill>
            <a:schemeClr val="tx1"/>
          </a:solidFill>
          <a:latin typeface="+mn-lt"/>
          <a:ea typeface="+mn-ea"/>
          <a:cs typeface="+mn-cs"/>
        </a:defRPr>
      </a:lvl2pPr>
      <a:lvl3pPr marL="3396130" indent="-679226" algn="l" defTabSz="2716903" rtl="0" eaLnBrk="1" latinLnBrk="0" hangingPunct="1">
        <a:spcBef>
          <a:spcPct val="20000"/>
        </a:spcBef>
        <a:buFont typeface="Arial" pitchFamily="34" charset="0"/>
        <a:buChar char="•"/>
        <a:defRPr sz="7200" kern="1200">
          <a:solidFill>
            <a:schemeClr val="tx1"/>
          </a:solidFill>
          <a:latin typeface="+mn-lt"/>
          <a:ea typeface="+mn-ea"/>
          <a:cs typeface="+mn-cs"/>
        </a:defRPr>
      </a:lvl3pPr>
      <a:lvl4pPr marL="4754581"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13033"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471485"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829936"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188388"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546840"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4"/>
          <p:cNvSpPr>
            <a:spLocks noChangeArrowheads="1"/>
          </p:cNvSpPr>
          <p:nvPr/>
        </p:nvSpPr>
        <p:spPr bwMode="auto">
          <a:xfrm>
            <a:off x="457200" y="509437"/>
            <a:ext cx="27432000" cy="2037745"/>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ctr" defTabSz="895492"/>
            <a:r>
              <a:rPr lang="en-AU" sz="4000" dirty="0" err="1" smtClean="0">
                <a:solidFill>
                  <a:schemeClr val="bg1"/>
                </a:solidFill>
                <a:latin typeface="Arial" pitchFamily="34" charset="0"/>
                <a:cs typeface="Arial" pitchFamily="34" charset="0"/>
              </a:rPr>
              <a:t>CMPE</a:t>
            </a:r>
            <a:r>
              <a:rPr lang="en-AU" sz="4000" dirty="0" smtClean="0">
                <a:solidFill>
                  <a:schemeClr val="bg1"/>
                </a:solidFill>
                <a:latin typeface="Arial" pitchFamily="34" charset="0"/>
                <a:cs typeface="Arial" pitchFamily="34" charset="0"/>
              </a:rPr>
              <a:t> 450/490 Capstone </a:t>
            </a:r>
            <a:r>
              <a:rPr lang="en-AU" sz="4000" dirty="0">
                <a:solidFill>
                  <a:schemeClr val="bg1"/>
                </a:solidFill>
                <a:latin typeface="Arial" pitchFamily="34" charset="0"/>
                <a:cs typeface="Arial" pitchFamily="34" charset="0"/>
              </a:rPr>
              <a:t>Design Project</a:t>
            </a:r>
          </a:p>
          <a:p>
            <a:pPr algn="ctr" defTabSz="895492"/>
            <a:r>
              <a:rPr lang="en-AU" sz="6000" dirty="0" smtClean="0">
                <a:solidFill>
                  <a:schemeClr val="bg1"/>
                </a:solidFill>
                <a:latin typeface="Arial Black" pitchFamily="34" charset="0"/>
              </a:rPr>
              <a:t>Video Game with Accelerometer-based Controls</a:t>
            </a:r>
            <a:endParaRPr lang="en-AU" sz="6000" dirty="0">
              <a:solidFill>
                <a:schemeClr val="bg1"/>
              </a:solidFill>
              <a:latin typeface="Arial Black" pitchFamily="34" charset="0"/>
            </a:endParaRPr>
          </a:p>
        </p:txBody>
      </p:sp>
      <p:graphicFrame>
        <p:nvGraphicFramePr>
          <p:cNvPr id="10" name="Group 413"/>
          <p:cNvGraphicFramePr>
            <a:graphicFrameLocks noGrp="1"/>
          </p:cNvGraphicFramePr>
          <p:nvPr>
            <p:extLst>
              <p:ext uri="{D42A27DB-BD31-4B8C-83A1-F6EECF244321}">
                <p14:modId xmlns:p14="http://schemas.microsoft.com/office/powerpoint/2010/main" val="1588560300"/>
              </p:ext>
            </p:extLst>
          </p:nvPr>
        </p:nvGraphicFramePr>
        <p:xfrm>
          <a:off x="457200" y="2453179"/>
          <a:ext cx="27432000" cy="709269"/>
        </p:xfrm>
        <a:graphic>
          <a:graphicData uri="http://schemas.openxmlformats.org/drawingml/2006/table">
            <a:tbl>
              <a:tblPr/>
              <a:tblGrid>
                <a:gridCol w="22021455"/>
                <a:gridCol w="5410545"/>
              </a:tblGrid>
              <a:tr h="709269">
                <a:tc>
                  <a:txBody>
                    <a:bodyPr/>
                    <a:lstStyle/>
                    <a:p>
                      <a:pPr marL="0" marR="0" lvl="0" indent="0" algn="ctr"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Billy </a:t>
                      </a:r>
                      <a:r>
                        <a:rPr kumimoji="0" lang="en-US" sz="4000" b="0" i="0" u="none" strike="noStrike" cap="none" normalizeH="0" baseline="0" dirty="0" err="1" smtClean="0">
                          <a:ln>
                            <a:noFill/>
                          </a:ln>
                          <a:solidFill>
                            <a:schemeClr val="tx1"/>
                          </a:solidFill>
                          <a:effectLst/>
                          <a:latin typeface="Garamond" pitchFamily="18" charset="0"/>
                        </a:rPr>
                        <a:t>Kozak</a:t>
                      </a:r>
                      <a:r>
                        <a:rPr kumimoji="0" lang="en-US" sz="4000" b="0" i="0" u="none" strike="noStrike" cap="none" normalizeH="0" baseline="0" dirty="0" smtClean="0">
                          <a:ln>
                            <a:noFill/>
                          </a:ln>
                          <a:solidFill>
                            <a:schemeClr val="tx1"/>
                          </a:solidFill>
                          <a:effectLst/>
                          <a:latin typeface="Garamond" pitchFamily="18" charset="0"/>
                        </a:rPr>
                        <a:t>, Nathan Sinnamon, Jeff Theriault</a:t>
                      </a:r>
                    </a:p>
                  </a:txBody>
                  <a:tcPr marL="271572" marR="91562" marT="48973" marB="4897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2012</a:t>
                      </a:r>
                    </a:p>
                  </a:txBody>
                  <a:tcPr marL="271572" marR="91562" marT="48973" marB="4897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78"/>
          <p:cNvSpPr>
            <a:spLocks noChangeArrowheads="1"/>
          </p:cNvSpPr>
          <p:nvPr/>
        </p:nvSpPr>
        <p:spPr bwMode="auto">
          <a:xfrm>
            <a:off x="457200" y="3687449"/>
            <a:ext cx="27432000" cy="15586224"/>
          </a:xfrm>
          <a:prstGeom prst="rect">
            <a:avLst/>
          </a:prstGeom>
          <a:solidFill>
            <a:schemeClr val="bg1"/>
          </a:solidFill>
          <a:ln w="57150">
            <a:solidFill>
              <a:schemeClr val="tx1"/>
            </a:solidFill>
            <a:miter lim="800000"/>
            <a:headEnd/>
            <a:tailEnd/>
          </a:ln>
          <a:effectLst/>
        </p:spPr>
        <p:txBody>
          <a:bodyPr wrap="none" lIns="89705" tIns="44852" rIns="89705" bIns="44852" anchor="ctr"/>
          <a:lstStyle/>
          <a:p>
            <a:endParaRPr lang="en-CA" dirty="0"/>
          </a:p>
        </p:txBody>
      </p:sp>
      <p:pic>
        <p:nvPicPr>
          <p:cNvPr id="1025" name="Picture 1" descr="http://www.uofaweb.ualberta.ca/CMS/images/common/sh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23" y="8395940"/>
            <a:ext cx="809447" cy="1511475"/>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304800" y="18934050"/>
            <a:ext cx="27588058" cy="2037745"/>
            <a:chOff x="304800" y="16916400"/>
            <a:chExt cx="27588058" cy="1828800"/>
          </a:xfrm>
        </p:grpSpPr>
        <p:sp>
          <p:nvSpPr>
            <p:cNvPr id="13" name="Rectangle 144"/>
            <p:cNvSpPr>
              <a:spLocks noChangeArrowheads="1"/>
            </p:cNvSpPr>
            <p:nvPr/>
          </p:nvSpPr>
          <p:spPr bwMode="auto">
            <a:xfrm>
              <a:off x="453543" y="17215945"/>
              <a:ext cx="27439315" cy="1324303"/>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r" defTabSz="895492"/>
              <a:r>
                <a:rPr lang="en-AU" sz="5000" b="1" dirty="0">
                  <a:solidFill>
                    <a:schemeClr val="bg1"/>
                  </a:solidFill>
                  <a:latin typeface="Garamond" pitchFamily="18" charset="0"/>
                </a:rPr>
                <a:t>Department of Electrical &amp; Computer Engineering</a:t>
              </a:r>
            </a:p>
          </p:txBody>
        </p:sp>
        <p:pic>
          <p:nvPicPr>
            <p:cNvPr id="12" name="Picture 380" descr="UofA_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916400"/>
              <a:ext cx="5837382"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80"/>
          <p:cNvSpPr txBox="1">
            <a:spLocks noChangeArrowheads="1"/>
          </p:cNvSpPr>
          <p:nvPr/>
        </p:nvSpPr>
        <p:spPr bwMode="auto">
          <a:xfrm>
            <a:off x="593007" y="14311545"/>
            <a:ext cx="6400800" cy="497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VGA Buffer System Design</a:t>
            </a:r>
          </a:p>
          <a:p>
            <a:pPr algn="just">
              <a:spcBef>
                <a:spcPts val="600"/>
              </a:spcBef>
              <a:spcAft>
                <a:spcPts val="1500"/>
              </a:spcAft>
            </a:pPr>
            <a:r>
              <a:rPr lang="en-US" dirty="0" smtClean="0"/>
              <a:t>The VGA buffer system works using two RAM memories, a DMA device provided by Altera, and two custom components designed to continuously write frames to VGA output. We designed a frame reader in VHDL to continuously read a 320x240  image (15 bit) from the SRAM  and a VGA </a:t>
            </a:r>
            <a:r>
              <a:rPr lang="en-US" dirty="0" err="1" smtClean="0"/>
              <a:t>syncer</a:t>
            </a:r>
            <a:r>
              <a:rPr lang="en-US" dirty="0" smtClean="0"/>
              <a:t> to read buffered lines (1 line buffered at a time) from the frame reader to generate the VGA output signals. A temporary frame is stored on the SDRAM which is then copied to the SRAM for VGA output.</a:t>
            </a:r>
            <a:endParaRPr lang="en-US" dirty="0"/>
          </a:p>
        </p:txBody>
      </p:sp>
      <p:sp>
        <p:nvSpPr>
          <p:cNvPr id="38" name="Text Box 90"/>
          <p:cNvSpPr txBox="1">
            <a:spLocks noChangeArrowheads="1"/>
          </p:cNvSpPr>
          <p:nvPr/>
        </p:nvSpPr>
        <p:spPr bwMode="auto">
          <a:xfrm>
            <a:off x="708831" y="3887543"/>
            <a:ext cx="6400800" cy="45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Project Overview</a:t>
            </a:r>
            <a:endParaRPr lang="en-US" sz="4000" dirty="0">
              <a:latin typeface="Arial" charset="0"/>
            </a:endParaRPr>
          </a:p>
          <a:p>
            <a:r>
              <a:rPr lang="en-CA" dirty="0"/>
              <a:t>Our group </a:t>
            </a:r>
            <a:r>
              <a:rPr lang="en-CA" dirty="0" smtClean="0"/>
              <a:t>created </a:t>
            </a:r>
            <a:r>
              <a:rPr lang="en-CA" dirty="0"/>
              <a:t>an </a:t>
            </a:r>
            <a:r>
              <a:rPr lang="en-CA" dirty="0" smtClean="0"/>
              <a:t>(up to two-player) original </a:t>
            </a:r>
            <a:r>
              <a:rPr lang="en-CA" dirty="0"/>
              <a:t>video game similar to classic space-shooter arcade games such as Taito Corporation’s Space </a:t>
            </a:r>
            <a:r>
              <a:rPr lang="en-CA" dirty="0" smtClean="0"/>
              <a:t>Invaders. </a:t>
            </a:r>
            <a:r>
              <a:rPr lang="en-CA" dirty="0"/>
              <a:t>This project </a:t>
            </a:r>
            <a:r>
              <a:rPr lang="en-CA" dirty="0" smtClean="0"/>
              <a:t>centered on </a:t>
            </a:r>
            <a:r>
              <a:rPr lang="en-CA" dirty="0"/>
              <a:t>the use of the Altera DE2 development board and the NIOSII microprocessor, and the necessary software </a:t>
            </a:r>
            <a:r>
              <a:rPr lang="en-CA" dirty="0" smtClean="0"/>
              <a:t>was </a:t>
            </a:r>
            <a:r>
              <a:rPr lang="en-CA" dirty="0"/>
              <a:t>written using µC/OSII. The aim of the game </a:t>
            </a:r>
            <a:r>
              <a:rPr lang="en-CA" dirty="0" smtClean="0"/>
              <a:t>is </a:t>
            </a:r>
            <a:r>
              <a:rPr lang="en-CA" dirty="0"/>
              <a:t>to shoot down and evade enemy spacecraft and their </a:t>
            </a:r>
            <a:r>
              <a:rPr lang="en-CA" dirty="0" smtClean="0"/>
              <a:t>projectiles using accelerometer-based controllers which we also created. </a:t>
            </a:r>
            <a:endParaRPr lang="en-CA" dirty="0"/>
          </a:p>
        </p:txBody>
      </p:sp>
      <p:sp>
        <p:nvSpPr>
          <p:cNvPr id="45" name="Text Box 350"/>
          <p:cNvSpPr txBox="1">
            <a:spLocks noChangeArrowheads="1"/>
          </p:cNvSpPr>
          <p:nvPr/>
        </p:nvSpPr>
        <p:spPr bwMode="auto">
          <a:xfrm>
            <a:off x="653094" y="13902016"/>
            <a:ext cx="5943600" cy="46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a:t>
            </a:r>
            <a:r>
              <a:rPr lang="en-US" b="1" dirty="0"/>
              <a:t>1</a:t>
            </a:r>
            <a:r>
              <a:rPr lang="en-US" b="1" u="none" dirty="0" smtClean="0"/>
              <a:t> Block Diagram</a:t>
            </a:r>
            <a:endParaRPr lang="en-US" b="1" u="none" dirty="0"/>
          </a:p>
        </p:txBody>
      </p:sp>
      <p:sp>
        <p:nvSpPr>
          <p:cNvPr id="49" name="Text Box 349"/>
          <p:cNvSpPr txBox="1">
            <a:spLocks noChangeArrowheads="1"/>
          </p:cNvSpPr>
          <p:nvPr/>
        </p:nvSpPr>
        <p:spPr bwMode="auto">
          <a:xfrm>
            <a:off x="8033507" y="18320865"/>
            <a:ext cx="5173953" cy="46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a:t>
            </a:r>
            <a:r>
              <a:rPr lang="en-US" b="1" dirty="0" smtClean="0"/>
              <a:t>3 </a:t>
            </a:r>
            <a:r>
              <a:rPr lang="en-US" b="1" u="none" dirty="0" smtClean="0"/>
              <a:t>VGA Buffer System</a:t>
            </a:r>
            <a:endParaRPr lang="en-US" b="1" u="none" dirty="0"/>
          </a:p>
        </p:txBody>
      </p:sp>
      <p:sp>
        <p:nvSpPr>
          <p:cNvPr id="57" name="Text Box 88"/>
          <p:cNvSpPr txBox="1">
            <a:spLocks noChangeArrowheads="1"/>
          </p:cNvSpPr>
          <p:nvPr/>
        </p:nvSpPr>
        <p:spPr bwMode="auto">
          <a:xfrm>
            <a:off x="14478000" y="3887543"/>
            <a:ext cx="6400800" cy="89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Game Engine Design</a:t>
            </a:r>
          </a:p>
          <a:p>
            <a:pPr algn="just" defTabSz="2716903">
              <a:spcBef>
                <a:spcPct val="50000"/>
              </a:spcBef>
              <a:spcAft>
                <a:spcPts val="1500"/>
              </a:spcAft>
            </a:pPr>
            <a:r>
              <a:rPr lang="en-US" dirty="0" smtClean="0"/>
              <a:t>The game engine works by repeating 8 basic steps. </a:t>
            </a:r>
          </a:p>
          <a:p>
            <a:pPr marL="342900" indent="-342900" algn="just" defTabSz="2716903">
              <a:buFont typeface="Arial" pitchFamily="34" charset="0"/>
              <a:buChar char="•"/>
            </a:pPr>
            <a:r>
              <a:rPr lang="en-US" b="1" dirty="0" smtClean="0"/>
              <a:t>Step 1 </a:t>
            </a:r>
            <a:r>
              <a:rPr lang="en-US" dirty="0" smtClean="0"/>
              <a:t>fetches new ships from memory and places them onscreen if the correct amount of time has elapsed. </a:t>
            </a:r>
          </a:p>
          <a:p>
            <a:pPr marL="342900" indent="-342900" algn="just" defTabSz="2716903">
              <a:buFont typeface="Arial" pitchFamily="34" charset="0"/>
              <a:buChar char="•"/>
            </a:pPr>
            <a:r>
              <a:rPr lang="en-US" b="1" dirty="0" smtClean="0"/>
              <a:t>Step 2  </a:t>
            </a:r>
            <a:r>
              <a:rPr lang="en-US" dirty="0" smtClean="0"/>
              <a:t>reads data from the controllers and updates the  player ship’s positions.</a:t>
            </a:r>
          </a:p>
          <a:p>
            <a:pPr marL="342900" indent="-342900" algn="just" defTabSz="2716903">
              <a:buFont typeface="Arial" pitchFamily="34" charset="0"/>
              <a:buChar char="•"/>
            </a:pPr>
            <a:r>
              <a:rPr lang="en-US" b="1" dirty="0" smtClean="0"/>
              <a:t>Step 3 </a:t>
            </a:r>
            <a:r>
              <a:rPr lang="en-US" dirty="0" smtClean="0"/>
              <a:t>updates locations of the enemy ships as determined by simple AI routines. </a:t>
            </a:r>
          </a:p>
          <a:p>
            <a:pPr marL="342900" indent="-342900" algn="just" defTabSz="2716903">
              <a:buFont typeface="Arial" pitchFamily="34" charset="0"/>
              <a:buChar char="•"/>
            </a:pPr>
            <a:r>
              <a:rPr lang="en-US" b="1" dirty="0" smtClean="0"/>
              <a:t>Step 4 </a:t>
            </a:r>
            <a:r>
              <a:rPr lang="en-US" dirty="0" smtClean="0"/>
              <a:t>updates the locations of all onscreen projectiles</a:t>
            </a:r>
          </a:p>
          <a:p>
            <a:pPr marL="342900" indent="-342900" algn="just" defTabSz="2716903">
              <a:buFont typeface="Arial" pitchFamily="34" charset="0"/>
              <a:buChar char="•"/>
            </a:pPr>
            <a:r>
              <a:rPr lang="en-US" b="1" dirty="0" smtClean="0"/>
              <a:t>Step 5 </a:t>
            </a:r>
            <a:r>
              <a:rPr lang="en-US" dirty="0" smtClean="0"/>
              <a:t>detect collisions and resolve collisions (between two or more ships or a ship and a projectile) </a:t>
            </a:r>
          </a:p>
          <a:p>
            <a:pPr marL="342900" indent="-342900" algn="just" defTabSz="2716903">
              <a:buFont typeface="Arial" pitchFamily="34" charset="0"/>
              <a:buChar char="•"/>
            </a:pPr>
            <a:r>
              <a:rPr lang="en-US" b="1" dirty="0" smtClean="0"/>
              <a:t>Step 6 </a:t>
            </a:r>
            <a:r>
              <a:rPr lang="en-US" dirty="0" smtClean="0"/>
              <a:t>redraws every ship and projectile according to its updated position (dead ships/ projectiles are erased)</a:t>
            </a:r>
          </a:p>
          <a:p>
            <a:pPr marL="342900" indent="-342900" algn="just" defTabSz="2716903">
              <a:buFont typeface="Arial" pitchFamily="34" charset="0"/>
              <a:buChar char="•"/>
            </a:pPr>
            <a:r>
              <a:rPr lang="en-US" b="1" dirty="0" smtClean="0"/>
              <a:t>Step 7 </a:t>
            </a:r>
            <a:r>
              <a:rPr lang="en-US" dirty="0" smtClean="0"/>
              <a:t>detect for victory or loss conditions so we can</a:t>
            </a:r>
          </a:p>
          <a:p>
            <a:pPr marL="342900" indent="-342900" algn="just" defTabSz="2716903">
              <a:buFont typeface="Arial" pitchFamily="34" charset="0"/>
              <a:buChar char="•"/>
            </a:pPr>
            <a:r>
              <a:rPr lang="en-US" b="1" dirty="0" smtClean="0"/>
              <a:t>Step 8 </a:t>
            </a:r>
            <a:r>
              <a:rPr lang="en-US" dirty="0" smtClean="0"/>
              <a:t>update the game’s time counter and ensure that we don’t go back to step 1 until 15ms have passed</a:t>
            </a:r>
            <a:endParaRPr lang="en-US" dirty="0" smtClean="0"/>
          </a:p>
        </p:txBody>
      </p:sp>
      <p:sp>
        <p:nvSpPr>
          <p:cNvPr id="35" name="Text Box 88"/>
          <p:cNvSpPr txBox="1">
            <a:spLocks noChangeArrowheads="1"/>
          </p:cNvSpPr>
          <p:nvPr/>
        </p:nvSpPr>
        <p:spPr bwMode="auto">
          <a:xfrm>
            <a:off x="7581900" y="3887543"/>
            <a:ext cx="6400800" cy="497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Controllers</a:t>
            </a:r>
          </a:p>
          <a:p>
            <a:pPr algn="just">
              <a:spcBef>
                <a:spcPts val="600"/>
              </a:spcBef>
              <a:spcAft>
                <a:spcPts val="1500"/>
              </a:spcAft>
            </a:pPr>
            <a:r>
              <a:rPr lang="en-CA" dirty="0"/>
              <a:t>We </a:t>
            </a:r>
            <a:r>
              <a:rPr lang="en-CA" dirty="0" smtClean="0"/>
              <a:t>created </a:t>
            </a:r>
            <a:r>
              <a:rPr lang="en-CA" dirty="0"/>
              <a:t>our own controllers </a:t>
            </a:r>
            <a:r>
              <a:rPr lang="en-CA" dirty="0" smtClean="0"/>
              <a:t>which use motion-based gestures to control the player ships. Each controller has a triple-axis accelerometer that allows us to measure the controller’s motion through space. Armed with these acceleration measurements we are able to determine how the controller is being rotated (by calculating roll and pitch angles) and feed this information into the game engine. The controllers take advantage of the wireless </a:t>
            </a:r>
            <a:r>
              <a:rPr lang="en-CA" dirty="0" err="1" smtClean="0"/>
              <a:t>ZigBee</a:t>
            </a:r>
            <a:r>
              <a:rPr lang="en-CA" dirty="0" smtClean="0"/>
              <a:t> protocol to eliminate the need for cables connecting the controllers to the main unit.</a:t>
            </a:r>
            <a:endParaRPr lang="en-US" dirty="0"/>
          </a:p>
        </p:txBody>
      </p:sp>
      <p:pic>
        <p:nvPicPr>
          <p:cNvPr id="1027" name="Picture 3" descr="C:\Users\Wes\Desktop\Documents\My Papers\CMPE 490\FINAL PRESENTATION\origbufferSyste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5113" y="14396734"/>
            <a:ext cx="13423688" cy="39980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es\Desktop\Documents\My Papers\CMPE 490\FINAL PRESENTATION\screensho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99" t="-440" r="3465" b="7444"/>
          <a:stretch/>
        </p:blipFill>
        <p:spPr bwMode="auto">
          <a:xfrm>
            <a:off x="21327183" y="12496191"/>
            <a:ext cx="6107588" cy="48333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Wes\Desktop\Documents\My Papers\CMPE 490\FINAL PRESENTATION\controlle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60" t="22894" r="99" b="13772"/>
          <a:stretch/>
        </p:blipFill>
        <p:spPr bwMode="auto">
          <a:xfrm>
            <a:off x="7510458" y="9414368"/>
            <a:ext cx="6662742" cy="3442277"/>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349"/>
          <p:cNvSpPr txBox="1">
            <a:spLocks noChangeArrowheads="1"/>
          </p:cNvSpPr>
          <p:nvPr/>
        </p:nvSpPr>
        <p:spPr bwMode="auto">
          <a:xfrm>
            <a:off x="21945085" y="17859220"/>
            <a:ext cx="5173953" cy="46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a:t>
            </a:r>
            <a:r>
              <a:rPr lang="en-US" b="1" dirty="0" smtClean="0"/>
              <a:t>5</a:t>
            </a:r>
            <a:r>
              <a:rPr lang="en-US" b="1" u="none" dirty="0" smtClean="0"/>
              <a:t> Game Screenshot</a:t>
            </a:r>
            <a:endParaRPr lang="en-US" b="1" u="none" dirty="0"/>
          </a:p>
        </p:txBody>
      </p:sp>
      <p:sp>
        <p:nvSpPr>
          <p:cNvPr id="41" name="Text Box 349"/>
          <p:cNvSpPr txBox="1">
            <a:spLocks noChangeArrowheads="1"/>
          </p:cNvSpPr>
          <p:nvPr/>
        </p:nvSpPr>
        <p:spPr bwMode="auto">
          <a:xfrm>
            <a:off x="8020368" y="13087467"/>
            <a:ext cx="5173953" cy="46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a:t>
            </a:r>
            <a:r>
              <a:rPr lang="en-US" b="1" dirty="0"/>
              <a:t>2</a:t>
            </a:r>
            <a:r>
              <a:rPr lang="en-US" b="1" u="none" dirty="0" smtClean="0"/>
              <a:t> Game Controller</a:t>
            </a:r>
            <a:endParaRPr lang="en-US" b="1" u="none" dirty="0"/>
          </a:p>
        </p:txBody>
      </p:sp>
      <p:pic>
        <p:nvPicPr>
          <p:cNvPr id="46" name="Picture 45" descr="MainConsoleBlockDiagram.png"/>
          <p:cNvPicPr>
            <a:picLocks noChangeAspect="1"/>
          </p:cNvPicPr>
          <p:nvPr/>
        </p:nvPicPr>
        <p:blipFill>
          <a:blip r:embed="rId8"/>
          <a:stretch>
            <a:fillRect/>
          </a:stretch>
        </p:blipFill>
        <p:spPr>
          <a:xfrm>
            <a:off x="477182" y="8498016"/>
            <a:ext cx="6637704" cy="5344202"/>
          </a:xfrm>
          <a:prstGeom prst="rect">
            <a:avLst/>
          </a:prstGeom>
        </p:spPr>
      </p:pic>
      <p:pic>
        <p:nvPicPr>
          <p:cNvPr id="1032" name="Picture 8" descr="C:\Users\Wes\Desktop\Documents\My Papers\CMPE 490\FINAL PRESENTATION\IMG_009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69" t="18489" r="16227" b="2879"/>
          <a:stretch/>
        </p:blipFill>
        <p:spPr bwMode="auto">
          <a:xfrm>
            <a:off x="21340321" y="4778260"/>
            <a:ext cx="6185100" cy="5452031"/>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349"/>
          <p:cNvSpPr txBox="1">
            <a:spLocks noChangeArrowheads="1"/>
          </p:cNvSpPr>
          <p:nvPr/>
        </p:nvSpPr>
        <p:spPr bwMode="auto">
          <a:xfrm>
            <a:off x="21889906" y="10502164"/>
            <a:ext cx="5173953" cy="46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a:t>
            </a:r>
            <a:r>
              <a:rPr lang="en-US" b="1" dirty="0" smtClean="0"/>
              <a:t>4</a:t>
            </a:r>
            <a:r>
              <a:rPr lang="en-US" b="1" u="none" dirty="0" smtClean="0"/>
              <a:t> Game Title Screenshot</a:t>
            </a:r>
            <a:endParaRPr lang="en-US" b="1" u="none" dirty="0"/>
          </a:p>
        </p:txBody>
      </p:sp>
    </p:spTree>
    <p:extLst>
      <p:ext uri="{BB962C8B-B14F-4D97-AF65-F5344CB8AC3E}">
        <p14:creationId xmlns:p14="http://schemas.microsoft.com/office/powerpoint/2010/main" val="256555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4714</TotalTime>
  <Words>478</Words>
  <Application>Microsoft Office PowerPoint</Application>
  <PresentationFormat>Custom</PresentationFormat>
  <Paragraphs>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Barton</dc:creator>
  <cp:lastModifiedBy>Wes</cp:lastModifiedBy>
  <cp:revision>42</cp:revision>
  <cp:lastPrinted>2011-06-10T17:39:26Z</cp:lastPrinted>
  <dcterms:created xsi:type="dcterms:W3CDTF">2010-10-22T20:17:07Z</dcterms:created>
  <dcterms:modified xsi:type="dcterms:W3CDTF">2012-04-11T20:00:50Z</dcterms:modified>
</cp:coreProperties>
</file>