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8346400" cy="21396325"/>
  <p:notesSz cx="6881813" cy="9296400"/>
  <p:defaultTextStyle>
    <a:defPPr>
      <a:defRPr lang="en-US"/>
    </a:defPPr>
    <a:lvl1pPr marL="0" algn="l" defTabSz="2716903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1pPr>
    <a:lvl2pPr marL="1358452" algn="l" defTabSz="2716903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2pPr>
    <a:lvl3pPr marL="2716903" algn="l" defTabSz="2716903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3pPr>
    <a:lvl4pPr marL="4075355" algn="l" defTabSz="2716903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4pPr>
    <a:lvl5pPr marL="5433807" algn="l" defTabSz="2716903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5pPr>
    <a:lvl6pPr marL="6792258" algn="l" defTabSz="2716903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6pPr>
    <a:lvl7pPr marL="8150710" algn="l" defTabSz="2716903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7pPr>
    <a:lvl8pPr marL="9509162" algn="l" defTabSz="2716903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8pPr>
    <a:lvl9pPr marL="10867613" algn="l" defTabSz="2716903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128"/>
    <a:srgbClr val="00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8469" autoAdjust="0"/>
    <p:restoredTop sz="83350" autoAdjust="0"/>
  </p:normalViewPr>
  <p:slideViewPr>
    <p:cSldViewPr>
      <p:cViewPr>
        <p:scale>
          <a:sx n="25" d="100"/>
          <a:sy n="25" d="100"/>
        </p:scale>
        <p:origin x="-1584" y="330"/>
      </p:cViewPr>
      <p:guideLst>
        <p:guide orient="horz" pos="6739"/>
        <p:guide pos="89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B22375EF-ED23-4B26-B0C2-EC83B2507EAB}" type="datetimeFigureOut">
              <a:rPr lang="en-CA" smtClean="0"/>
              <a:pPr/>
              <a:t>11/04/2012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31888" y="696913"/>
            <a:ext cx="4618037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804FAE9D-5563-4AA7-B76B-9B216F35F29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2404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716903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1pPr>
    <a:lvl2pPr marL="1358452" algn="l" defTabSz="2716903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2pPr>
    <a:lvl3pPr marL="2716903" algn="l" defTabSz="2716903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3pPr>
    <a:lvl4pPr marL="4075355" algn="l" defTabSz="2716903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4pPr>
    <a:lvl5pPr marL="5433807" algn="l" defTabSz="2716903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5pPr>
    <a:lvl6pPr marL="6792258" algn="l" defTabSz="2716903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6pPr>
    <a:lvl7pPr marL="8150710" algn="l" defTabSz="2716903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7pPr>
    <a:lvl8pPr marL="9509162" algn="l" defTabSz="2716903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8pPr>
    <a:lvl9pPr marL="10867613" algn="l" defTabSz="2716903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31888" y="696913"/>
            <a:ext cx="4618037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For colour</a:t>
            </a:r>
            <a:r>
              <a:rPr lang="en-CA" baseline="0" dirty="0" smtClean="0"/>
              <a:t> ideas, </a:t>
            </a:r>
            <a:r>
              <a:rPr lang="en-CA" dirty="0" smtClean="0"/>
              <a:t>University Visual Identity Guidelines</a:t>
            </a:r>
            <a:r>
              <a:rPr lang="en-CA" baseline="0" dirty="0" smtClean="0"/>
              <a:t> can be found here: http://www.toolkit.ualberta.ca/VisualIdentityGuidelines.aspx</a:t>
            </a:r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FAE9D-5563-4AA7-B76B-9B216F35F294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377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25980" y="6646730"/>
            <a:ext cx="24094440" cy="458634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51960" y="12124584"/>
            <a:ext cx="19842480" cy="54679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358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716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075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433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792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150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509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0867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0084-D16F-4AAA-AB2B-541E9DCDB31E}" type="datetimeFigureOut">
              <a:rPr lang="en-CA" smtClean="0"/>
              <a:pPr/>
              <a:t>11/04/2012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736C8-2E6D-4DBD-92C7-B049CBB5A78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0306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0084-D16F-4AAA-AB2B-541E9DCDB31E}" type="datetimeFigureOut">
              <a:rPr lang="en-CA" smtClean="0"/>
              <a:pPr/>
              <a:t>11/04/2012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736C8-2E6D-4DBD-92C7-B049CBB5A78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32353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876833" y="2511101"/>
            <a:ext cx="21683028" cy="535551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17907" y="2511101"/>
            <a:ext cx="64586485" cy="5355519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0084-D16F-4AAA-AB2B-541E9DCDB31E}" type="datetimeFigureOut">
              <a:rPr lang="en-CA" smtClean="0"/>
              <a:pPr/>
              <a:t>11/04/2012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736C8-2E6D-4DBD-92C7-B049CBB5A78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8807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0084-D16F-4AAA-AB2B-541E9DCDB31E}" type="datetimeFigureOut">
              <a:rPr lang="en-CA" smtClean="0"/>
              <a:pPr/>
              <a:t>11/04/2012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736C8-2E6D-4DBD-92C7-B049CBB5A78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55051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170" y="13749121"/>
            <a:ext cx="24094440" cy="4249548"/>
          </a:xfrm>
        </p:spPr>
        <p:txBody>
          <a:bodyPr anchor="t"/>
          <a:lstStyle>
            <a:lvl1pPr algn="l">
              <a:defRPr sz="119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9170" y="9068677"/>
            <a:ext cx="24094440" cy="4680445"/>
          </a:xfrm>
        </p:spPr>
        <p:txBody>
          <a:bodyPr anchor="b"/>
          <a:lstStyle>
            <a:lvl1pPr marL="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1pPr>
            <a:lvl2pPr marL="1358452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2pPr>
            <a:lvl3pPr marL="2716903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3pPr>
            <a:lvl4pPr marL="4075355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4pPr>
            <a:lvl5pPr marL="5433807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5pPr>
            <a:lvl6pPr marL="6792258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6pPr>
            <a:lvl7pPr marL="815071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7pPr>
            <a:lvl8pPr marL="9509162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8pPr>
            <a:lvl9pPr marL="10867613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0084-D16F-4AAA-AB2B-541E9DCDB31E}" type="datetimeFigureOut">
              <a:rPr lang="en-CA" smtClean="0"/>
              <a:pPr/>
              <a:t>11/04/2012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736C8-2E6D-4DBD-92C7-B049CBB5A78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3186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7909" y="14645588"/>
            <a:ext cx="43134755" cy="41420709"/>
          </a:xfrm>
        </p:spPr>
        <p:txBody>
          <a:bodyPr/>
          <a:lstStyle>
            <a:lvl1pPr>
              <a:defRPr sz="8300"/>
            </a:lvl1pPr>
            <a:lvl2pPr>
              <a:defRPr sz="7200"/>
            </a:lvl2pPr>
            <a:lvl3pPr>
              <a:defRPr sz="60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25101" y="14645588"/>
            <a:ext cx="43134758" cy="41420709"/>
          </a:xfrm>
        </p:spPr>
        <p:txBody>
          <a:bodyPr/>
          <a:lstStyle>
            <a:lvl1pPr>
              <a:defRPr sz="8300"/>
            </a:lvl1pPr>
            <a:lvl2pPr>
              <a:defRPr sz="7200"/>
            </a:lvl2pPr>
            <a:lvl3pPr>
              <a:defRPr sz="60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0084-D16F-4AAA-AB2B-541E9DCDB31E}" type="datetimeFigureOut">
              <a:rPr lang="en-CA" smtClean="0"/>
              <a:pPr/>
              <a:t>11/04/2012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736C8-2E6D-4DBD-92C7-B049CBB5A78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0752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7320" y="856845"/>
            <a:ext cx="25511760" cy="356605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7322" y="4789411"/>
            <a:ext cx="12524582" cy="1995999"/>
          </a:xfrm>
        </p:spPr>
        <p:txBody>
          <a:bodyPr anchor="b"/>
          <a:lstStyle>
            <a:lvl1pPr marL="0" indent="0">
              <a:buNone/>
              <a:defRPr sz="7200" b="1"/>
            </a:lvl1pPr>
            <a:lvl2pPr marL="1358452" indent="0">
              <a:buNone/>
              <a:defRPr sz="6000" b="1"/>
            </a:lvl2pPr>
            <a:lvl3pPr marL="2716903" indent="0">
              <a:buNone/>
              <a:defRPr sz="5400" b="1"/>
            </a:lvl3pPr>
            <a:lvl4pPr marL="4075355" indent="0">
              <a:buNone/>
              <a:defRPr sz="4700" b="1"/>
            </a:lvl4pPr>
            <a:lvl5pPr marL="5433807" indent="0">
              <a:buNone/>
              <a:defRPr sz="4700" b="1"/>
            </a:lvl5pPr>
            <a:lvl6pPr marL="6792258" indent="0">
              <a:buNone/>
              <a:defRPr sz="4700" b="1"/>
            </a:lvl6pPr>
            <a:lvl7pPr marL="8150710" indent="0">
              <a:buNone/>
              <a:defRPr sz="4700" b="1"/>
            </a:lvl7pPr>
            <a:lvl8pPr marL="9509162" indent="0">
              <a:buNone/>
              <a:defRPr sz="4700" b="1"/>
            </a:lvl8pPr>
            <a:lvl9pPr marL="10867613" indent="0">
              <a:buNone/>
              <a:defRPr sz="4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17322" y="6785410"/>
            <a:ext cx="12524582" cy="12327652"/>
          </a:xfrm>
        </p:spPr>
        <p:txBody>
          <a:bodyPr/>
          <a:lstStyle>
            <a:lvl1pPr>
              <a:defRPr sz="7200"/>
            </a:lvl1pPr>
            <a:lvl2pPr>
              <a:defRPr sz="6000"/>
            </a:lvl2pPr>
            <a:lvl3pPr>
              <a:defRPr sz="5400"/>
            </a:lvl3pPr>
            <a:lvl4pPr>
              <a:defRPr sz="4700"/>
            </a:lvl4pPr>
            <a:lvl5pPr>
              <a:defRPr sz="4700"/>
            </a:lvl5pPr>
            <a:lvl6pPr>
              <a:defRPr sz="4700"/>
            </a:lvl6pPr>
            <a:lvl7pPr>
              <a:defRPr sz="4700"/>
            </a:lvl7pPr>
            <a:lvl8pPr>
              <a:defRPr sz="4700"/>
            </a:lvl8pPr>
            <a:lvl9pPr>
              <a:defRPr sz="4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399582" y="4789411"/>
            <a:ext cx="12529503" cy="1995999"/>
          </a:xfrm>
        </p:spPr>
        <p:txBody>
          <a:bodyPr anchor="b"/>
          <a:lstStyle>
            <a:lvl1pPr marL="0" indent="0">
              <a:buNone/>
              <a:defRPr sz="7200" b="1"/>
            </a:lvl1pPr>
            <a:lvl2pPr marL="1358452" indent="0">
              <a:buNone/>
              <a:defRPr sz="6000" b="1"/>
            </a:lvl2pPr>
            <a:lvl3pPr marL="2716903" indent="0">
              <a:buNone/>
              <a:defRPr sz="5400" b="1"/>
            </a:lvl3pPr>
            <a:lvl4pPr marL="4075355" indent="0">
              <a:buNone/>
              <a:defRPr sz="4700" b="1"/>
            </a:lvl4pPr>
            <a:lvl5pPr marL="5433807" indent="0">
              <a:buNone/>
              <a:defRPr sz="4700" b="1"/>
            </a:lvl5pPr>
            <a:lvl6pPr marL="6792258" indent="0">
              <a:buNone/>
              <a:defRPr sz="4700" b="1"/>
            </a:lvl6pPr>
            <a:lvl7pPr marL="8150710" indent="0">
              <a:buNone/>
              <a:defRPr sz="4700" b="1"/>
            </a:lvl7pPr>
            <a:lvl8pPr marL="9509162" indent="0">
              <a:buNone/>
              <a:defRPr sz="4700" b="1"/>
            </a:lvl8pPr>
            <a:lvl9pPr marL="10867613" indent="0">
              <a:buNone/>
              <a:defRPr sz="4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399582" y="6785410"/>
            <a:ext cx="12529503" cy="12327652"/>
          </a:xfrm>
        </p:spPr>
        <p:txBody>
          <a:bodyPr/>
          <a:lstStyle>
            <a:lvl1pPr>
              <a:defRPr sz="7200"/>
            </a:lvl1pPr>
            <a:lvl2pPr>
              <a:defRPr sz="6000"/>
            </a:lvl2pPr>
            <a:lvl3pPr>
              <a:defRPr sz="5400"/>
            </a:lvl3pPr>
            <a:lvl4pPr>
              <a:defRPr sz="4700"/>
            </a:lvl4pPr>
            <a:lvl5pPr>
              <a:defRPr sz="4700"/>
            </a:lvl5pPr>
            <a:lvl6pPr>
              <a:defRPr sz="4700"/>
            </a:lvl6pPr>
            <a:lvl7pPr>
              <a:defRPr sz="4700"/>
            </a:lvl7pPr>
            <a:lvl8pPr>
              <a:defRPr sz="4700"/>
            </a:lvl8pPr>
            <a:lvl9pPr>
              <a:defRPr sz="4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0084-D16F-4AAA-AB2B-541E9DCDB31E}" type="datetimeFigureOut">
              <a:rPr lang="en-CA" smtClean="0"/>
              <a:pPr/>
              <a:t>11/04/2012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736C8-2E6D-4DBD-92C7-B049CBB5A78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5059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0084-D16F-4AAA-AB2B-541E9DCDB31E}" type="datetimeFigureOut">
              <a:rPr lang="en-CA" smtClean="0"/>
              <a:pPr/>
              <a:t>11/04/2012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736C8-2E6D-4DBD-92C7-B049CBB5A78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6269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0084-D16F-4AAA-AB2B-541E9DCDB31E}" type="datetimeFigureOut">
              <a:rPr lang="en-CA" smtClean="0"/>
              <a:pPr/>
              <a:t>11/04/2012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736C8-2E6D-4DBD-92C7-B049CBB5A78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0606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7322" y="851891"/>
            <a:ext cx="9325770" cy="3625488"/>
          </a:xfrm>
        </p:spPr>
        <p:txBody>
          <a:bodyPr anchor="b"/>
          <a:lstStyle>
            <a:lvl1pPr algn="l">
              <a:defRPr sz="6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82657" y="851893"/>
            <a:ext cx="15846425" cy="18261170"/>
          </a:xfrm>
        </p:spPr>
        <p:txBody>
          <a:bodyPr/>
          <a:lstStyle>
            <a:lvl1pPr>
              <a:defRPr sz="9500"/>
            </a:lvl1pPr>
            <a:lvl2pPr>
              <a:defRPr sz="8300"/>
            </a:lvl2pPr>
            <a:lvl3pPr>
              <a:defRPr sz="7200"/>
            </a:lvl3pPr>
            <a:lvl4pPr>
              <a:defRPr sz="6000"/>
            </a:lvl4pPr>
            <a:lvl5pPr>
              <a:defRPr sz="6000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17322" y="4477381"/>
            <a:ext cx="9325770" cy="14635682"/>
          </a:xfrm>
        </p:spPr>
        <p:txBody>
          <a:bodyPr/>
          <a:lstStyle>
            <a:lvl1pPr marL="0" indent="0">
              <a:buNone/>
              <a:defRPr sz="4200"/>
            </a:lvl1pPr>
            <a:lvl2pPr marL="1358452" indent="0">
              <a:buNone/>
              <a:defRPr sz="3500"/>
            </a:lvl2pPr>
            <a:lvl3pPr marL="2716903" indent="0">
              <a:buNone/>
              <a:defRPr sz="2900"/>
            </a:lvl3pPr>
            <a:lvl4pPr marL="4075355" indent="0">
              <a:buNone/>
              <a:defRPr sz="2600"/>
            </a:lvl4pPr>
            <a:lvl5pPr marL="5433807" indent="0">
              <a:buNone/>
              <a:defRPr sz="2600"/>
            </a:lvl5pPr>
            <a:lvl6pPr marL="6792258" indent="0">
              <a:buNone/>
              <a:defRPr sz="2600"/>
            </a:lvl6pPr>
            <a:lvl7pPr marL="8150710" indent="0">
              <a:buNone/>
              <a:defRPr sz="2600"/>
            </a:lvl7pPr>
            <a:lvl8pPr marL="9509162" indent="0">
              <a:buNone/>
              <a:defRPr sz="2600"/>
            </a:lvl8pPr>
            <a:lvl9pPr marL="10867613" indent="0">
              <a:buNone/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0084-D16F-4AAA-AB2B-541E9DCDB31E}" type="datetimeFigureOut">
              <a:rPr lang="en-CA" smtClean="0"/>
              <a:pPr/>
              <a:t>11/04/2012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736C8-2E6D-4DBD-92C7-B049CBB5A78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0168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093" y="14977428"/>
            <a:ext cx="17007840" cy="1768169"/>
          </a:xfrm>
        </p:spPr>
        <p:txBody>
          <a:bodyPr anchor="b"/>
          <a:lstStyle>
            <a:lvl1pPr algn="l">
              <a:defRPr sz="6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56093" y="1911801"/>
            <a:ext cx="17007840" cy="12837795"/>
          </a:xfrm>
        </p:spPr>
        <p:txBody>
          <a:bodyPr/>
          <a:lstStyle>
            <a:lvl1pPr marL="0" indent="0">
              <a:buNone/>
              <a:defRPr sz="9500"/>
            </a:lvl1pPr>
            <a:lvl2pPr marL="1358452" indent="0">
              <a:buNone/>
              <a:defRPr sz="8300"/>
            </a:lvl2pPr>
            <a:lvl3pPr marL="2716903" indent="0">
              <a:buNone/>
              <a:defRPr sz="7200"/>
            </a:lvl3pPr>
            <a:lvl4pPr marL="4075355" indent="0">
              <a:buNone/>
              <a:defRPr sz="6000"/>
            </a:lvl4pPr>
            <a:lvl5pPr marL="5433807" indent="0">
              <a:buNone/>
              <a:defRPr sz="6000"/>
            </a:lvl5pPr>
            <a:lvl6pPr marL="6792258" indent="0">
              <a:buNone/>
              <a:defRPr sz="6000"/>
            </a:lvl6pPr>
            <a:lvl7pPr marL="8150710" indent="0">
              <a:buNone/>
              <a:defRPr sz="6000"/>
            </a:lvl7pPr>
            <a:lvl8pPr marL="9509162" indent="0">
              <a:buNone/>
              <a:defRPr sz="6000"/>
            </a:lvl8pPr>
            <a:lvl9pPr marL="10867613" indent="0">
              <a:buNone/>
              <a:defRPr sz="6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093" y="16745597"/>
            <a:ext cx="17007840" cy="2511096"/>
          </a:xfrm>
        </p:spPr>
        <p:txBody>
          <a:bodyPr/>
          <a:lstStyle>
            <a:lvl1pPr marL="0" indent="0">
              <a:buNone/>
              <a:defRPr sz="4200"/>
            </a:lvl1pPr>
            <a:lvl2pPr marL="1358452" indent="0">
              <a:buNone/>
              <a:defRPr sz="3500"/>
            </a:lvl2pPr>
            <a:lvl3pPr marL="2716903" indent="0">
              <a:buNone/>
              <a:defRPr sz="2900"/>
            </a:lvl3pPr>
            <a:lvl4pPr marL="4075355" indent="0">
              <a:buNone/>
              <a:defRPr sz="2600"/>
            </a:lvl4pPr>
            <a:lvl5pPr marL="5433807" indent="0">
              <a:buNone/>
              <a:defRPr sz="2600"/>
            </a:lvl5pPr>
            <a:lvl6pPr marL="6792258" indent="0">
              <a:buNone/>
              <a:defRPr sz="2600"/>
            </a:lvl6pPr>
            <a:lvl7pPr marL="8150710" indent="0">
              <a:buNone/>
              <a:defRPr sz="2600"/>
            </a:lvl7pPr>
            <a:lvl8pPr marL="9509162" indent="0">
              <a:buNone/>
              <a:defRPr sz="2600"/>
            </a:lvl8pPr>
            <a:lvl9pPr marL="10867613" indent="0">
              <a:buNone/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0084-D16F-4AAA-AB2B-541E9DCDB31E}" type="datetimeFigureOut">
              <a:rPr lang="en-CA" smtClean="0"/>
              <a:pPr/>
              <a:t>11/04/2012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736C8-2E6D-4DBD-92C7-B049CBB5A78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2138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17320" y="856845"/>
            <a:ext cx="25511760" cy="3566054"/>
          </a:xfrm>
          <a:prstGeom prst="rect">
            <a:avLst/>
          </a:prstGeom>
        </p:spPr>
        <p:txBody>
          <a:bodyPr vert="horz" lIns="271690" tIns="135845" rIns="271690" bIns="13584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7320" y="4992479"/>
            <a:ext cx="25511760" cy="14120586"/>
          </a:xfrm>
          <a:prstGeom prst="rect">
            <a:avLst/>
          </a:prstGeom>
        </p:spPr>
        <p:txBody>
          <a:bodyPr vert="horz" lIns="271690" tIns="135845" rIns="271690" bIns="13584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17320" y="19831225"/>
            <a:ext cx="6614160" cy="1139156"/>
          </a:xfrm>
          <a:prstGeom prst="rect">
            <a:avLst/>
          </a:prstGeom>
        </p:spPr>
        <p:txBody>
          <a:bodyPr vert="horz" lIns="271690" tIns="135845" rIns="271690" bIns="135845" rtlCol="0" anchor="ctr"/>
          <a:lstStyle>
            <a:lvl1pPr algn="l">
              <a:defRPr sz="3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40084-D16F-4AAA-AB2B-541E9DCDB31E}" type="datetimeFigureOut">
              <a:rPr lang="en-CA" smtClean="0"/>
              <a:pPr/>
              <a:t>11/04/2012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85020" y="19831225"/>
            <a:ext cx="8976360" cy="1139156"/>
          </a:xfrm>
          <a:prstGeom prst="rect">
            <a:avLst/>
          </a:prstGeom>
        </p:spPr>
        <p:txBody>
          <a:bodyPr vert="horz" lIns="271690" tIns="135845" rIns="271690" bIns="135845" rtlCol="0" anchor="ctr"/>
          <a:lstStyle>
            <a:lvl1pPr algn="ctr">
              <a:defRPr sz="3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14920" y="19831225"/>
            <a:ext cx="6614160" cy="1139156"/>
          </a:xfrm>
          <a:prstGeom prst="rect">
            <a:avLst/>
          </a:prstGeom>
        </p:spPr>
        <p:txBody>
          <a:bodyPr vert="horz" lIns="271690" tIns="135845" rIns="271690" bIns="135845" rtlCol="0" anchor="ctr"/>
          <a:lstStyle>
            <a:lvl1pPr algn="r">
              <a:defRPr sz="3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736C8-2E6D-4DBD-92C7-B049CBB5A78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9461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716903" rtl="0" eaLnBrk="1" latinLnBrk="0" hangingPunct="1">
        <a:spcBef>
          <a:spcPct val="0"/>
        </a:spcBef>
        <a:buNone/>
        <a:defRPr sz="1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18839" indent="-1018839" algn="l" defTabSz="2716903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1pPr>
      <a:lvl2pPr marL="2207484" indent="-849032" algn="l" defTabSz="2716903" rtl="0" eaLnBrk="1" latinLnBrk="0" hangingPunct="1">
        <a:spcBef>
          <a:spcPct val="20000"/>
        </a:spcBef>
        <a:buFont typeface="Arial" pitchFamily="34" charset="0"/>
        <a:buChar char="–"/>
        <a:defRPr sz="8300" kern="1200">
          <a:solidFill>
            <a:schemeClr val="tx1"/>
          </a:solidFill>
          <a:latin typeface="+mn-lt"/>
          <a:ea typeface="+mn-ea"/>
          <a:cs typeface="+mn-cs"/>
        </a:defRPr>
      </a:lvl2pPr>
      <a:lvl3pPr marL="3396130" indent="-679226" algn="l" defTabSz="2716903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4754581" indent="-679226" algn="l" defTabSz="2716903" rtl="0" eaLnBrk="1" latinLnBrk="0" hangingPunct="1">
        <a:spcBef>
          <a:spcPct val="20000"/>
        </a:spcBef>
        <a:buFont typeface="Arial" pitchFamily="34" charset="0"/>
        <a:buChar char="–"/>
        <a:defRPr sz="6000" kern="1200">
          <a:solidFill>
            <a:schemeClr val="tx1"/>
          </a:solidFill>
          <a:latin typeface="+mn-lt"/>
          <a:ea typeface="+mn-ea"/>
          <a:cs typeface="+mn-cs"/>
        </a:defRPr>
      </a:lvl4pPr>
      <a:lvl5pPr marL="6113033" indent="-679226" algn="l" defTabSz="2716903" rtl="0" eaLnBrk="1" latinLnBrk="0" hangingPunct="1">
        <a:spcBef>
          <a:spcPct val="20000"/>
        </a:spcBef>
        <a:buFont typeface="Arial" pitchFamily="34" charset="0"/>
        <a:buChar char="»"/>
        <a:defRPr sz="6000" kern="1200">
          <a:solidFill>
            <a:schemeClr val="tx1"/>
          </a:solidFill>
          <a:latin typeface="+mn-lt"/>
          <a:ea typeface="+mn-ea"/>
          <a:cs typeface="+mn-cs"/>
        </a:defRPr>
      </a:lvl5pPr>
      <a:lvl6pPr marL="7471485" indent="-679226" algn="l" defTabSz="2716903" rtl="0" eaLnBrk="1" latinLnBrk="0" hangingPunct="1">
        <a:spcBef>
          <a:spcPct val="20000"/>
        </a:spcBef>
        <a:buFont typeface="Arial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6pPr>
      <a:lvl7pPr marL="8829936" indent="-679226" algn="l" defTabSz="2716903" rtl="0" eaLnBrk="1" latinLnBrk="0" hangingPunct="1">
        <a:spcBef>
          <a:spcPct val="20000"/>
        </a:spcBef>
        <a:buFont typeface="Arial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7pPr>
      <a:lvl8pPr marL="10188388" indent="-679226" algn="l" defTabSz="2716903" rtl="0" eaLnBrk="1" latinLnBrk="0" hangingPunct="1">
        <a:spcBef>
          <a:spcPct val="20000"/>
        </a:spcBef>
        <a:buFont typeface="Arial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8pPr>
      <a:lvl9pPr marL="11546840" indent="-679226" algn="l" defTabSz="2716903" rtl="0" eaLnBrk="1" latinLnBrk="0" hangingPunct="1">
        <a:spcBef>
          <a:spcPct val="20000"/>
        </a:spcBef>
        <a:buFont typeface="Arial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16903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1358452" algn="l" defTabSz="2716903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716903" algn="l" defTabSz="2716903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075355" algn="l" defTabSz="2716903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433807" algn="l" defTabSz="2716903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792258" algn="l" defTabSz="2716903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150710" algn="l" defTabSz="2716903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509162" algn="l" defTabSz="2716903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867613" algn="l" defTabSz="2716903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gif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4"/>
          <p:cNvSpPr>
            <a:spLocks noChangeArrowheads="1"/>
          </p:cNvSpPr>
          <p:nvPr/>
        </p:nvSpPr>
        <p:spPr bwMode="auto">
          <a:xfrm>
            <a:off x="457200" y="509437"/>
            <a:ext cx="27432000" cy="2037745"/>
          </a:xfrm>
          <a:prstGeom prst="rect">
            <a:avLst/>
          </a:prstGeom>
          <a:solidFill>
            <a:srgbClr val="006546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89690" tIns="44842" rIns="89690" bIns="44842" anchor="ctr"/>
          <a:lstStyle/>
          <a:p>
            <a:pPr algn="ctr" defTabSz="895492"/>
            <a:r>
              <a:rPr lang="en-A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CMPE 450/490 Capstone </a:t>
            </a:r>
            <a:r>
              <a:rPr lang="en-AU" sz="4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Design Project</a:t>
            </a:r>
          </a:p>
          <a:p>
            <a:pPr algn="ctr" defTabSz="895492"/>
            <a:r>
              <a:rPr lang="en-AU" sz="6000" dirty="0" smtClean="0">
                <a:solidFill>
                  <a:schemeClr val="bg1"/>
                </a:solidFill>
                <a:latin typeface="Arial Black" pitchFamily="34" charset="0"/>
              </a:rPr>
              <a:t>Voice Controlled Helicopter</a:t>
            </a:r>
            <a:endParaRPr lang="en-AU" sz="60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0" name="Group 4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3083062"/>
              </p:ext>
            </p:extLst>
          </p:nvPr>
        </p:nvGraphicFramePr>
        <p:xfrm>
          <a:off x="457200" y="2453179"/>
          <a:ext cx="27432000" cy="709269"/>
        </p:xfrm>
        <a:graphic>
          <a:graphicData uri="http://schemas.openxmlformats.org/drawingml/2006/table">
            <a:tbl>
              <a:tblPr/>
              <a:tblGrid>
                <a:gridCol w="21412200"/>
                <a:gridCol w="6019800"/>
              </a:tblGrid>
              <a:tr h="709269">
                <a:tc>
                  <a:txBody>
                    <a:bodyPr/>
                    <a:lstStyle/>
                    <a:p>
                      <a:pPr marL="0" marR="0" lvl="0" indent="0" algn="l" defTabSz="49926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Jonathan </a:t>
                      </a:r>
                      <a:r>
                        <a:rPr kumimoji="0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Lam, Mian Zhu</a:t>
                      </a:r>
                    </a:p>
                  </a:txBody>
                  <a:tcPr marL="271572" marR="91562" marT="48973" marB="48973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99268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2012</a:t>
                      </a:r>
                    </a:p>
                  </a:txBody>
                  <a:tcPr marL="271572" marR="91562" marT="48973" marB="489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025" name="Picture 1" descr="http://www.uofaweb.ualberta.ca/CMS/images/common/shim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7323" y="8395940"/>
            <a:ext cx="809447" cy="151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1" name="Group 60"/>
          <p:cNvGrpSpPr/>
          <p:nvPr/>
        </p:nvGrpSpPr>
        <p:grpSpPr>
          <a:xfrm>
            <a:off x="304800" y="18934050"/>
            <a:ext cx="27588058" cy="2037745"/>
            <a:chOff x="304800" y="16916400"/>
            <a:chExt cx="27588058" cy="1828800"/>
          </a:xfrm>
        </p:grpSpPr>
        <p:sp>
          <p:nvSpPr>
            <p:cNvPr id="13" name="Rectangle 144"/>
            <p:cNvSpPr>
              <a:spLocks noChangeArrowheads="1"/>
            </p:cNvSpPr>
            <p:nvPr/>
          </p:nvSpPr>
          <p:spPr bwMode="auto">
            <a:xfrm>
              <a:off x="453543" y="17215945"/>
              <a:ext cx="27439315" cy="1324303"/>
            </a:xfrm>
            <a:prstGeom prst="rect">
              <a:avLst/>
            </a:prstGeom>
            <a:solidFill>
              <a:srgbClr val="006546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lIns="89690" tIns="44842" rIns="89690" bIns="44842" anchor="ctr"/>
            <a:lstStyle/>
            <a:p>
              <a:pPr algn="r" defTabSz="895492"/>
              <a:r>
                <a:rPr lang="en-AU" sz="5000" b="1" dirty="0">
                  <a:solidFill>
                    <a:schemeClr val="bg1"/>
                  </a:solidFill>
                  <a:latin typeface="Garamond" pitchFamily="18" charset="0"/>
                </a:rPr>
                <a:t>Department of Electrical &amp; Computer Engineering</a:t>
              </a:r>
            </a:p>
          </p:txBody>
        </p:sp>
        <p:pic>
          <p:nvPicPr>
            <p:cNvPr id="12" name="Picture 380" descr="UofA_transparent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4800" y="16916400"/>
              <a:ext cx="5837382" cy="1828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6" name="Text Box 80"/>
          <p:cNvSpPr txBox="1">
            <a:spLocks noChangeArrowheads="1"/>
          </p:cNvSpPr>
          <p:nvPr/>
        </p:nvSpPr>
        <p:spPr bwMode="auto">
          <a:xfrm>
            <a:off x="304800" y="14251384"/>
            <a:ext cx="6400800" cy="2390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0" rIns="91425" bIns="45710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54025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12813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74775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ts val="1000"/>
              </a:spcBef>
              <a:spcAft>
                <a:spcPts val="1000"/>
              </a:spcAft>
            </a:pPr>
            <a:r>
              <a:rPr lang="en-US" sz="4000" dirty="0" smtClean="0">
                <a:latin typeface="Arial" charset="0"/>
              </a:rPr>
              <a:t>Project Goals</a:t>
            </a:r>
            <a:endParaRPr lang="en-US" sz="4000" dirty="0">
              <a:latin typeface="Arial" charset="0"/>
            </a:endParaRPr>
          </a:p>
          <a:p>
            <a:pPr algn="just">
              <a:spcBef>
                <a:spcPts val="600"/>
              </a:spcBef>
              <a:spcAft>
                <a:spcPts val="1500"/>
              </a:spcAft>
            </a:pPr>
            <a:r>
              <a:rPr lang="en-US" dirty="0" smtClean="0"/>
              <a:t>Design an interface between the Altera DE2 and a mini radio controlled helicopter such that the helicopter itself could be controlled using voice commands that the Altera DE2 recognizes.</a:t>
            </a:r>
            <a:endParaRPr lang="en-US" dirty="0"/>
          </a:p>
        </p:txBody>
      </p:sp>
      <p:sp>
        <p:nvSpPr>
          <p:cNvPr id="38" name="Text Box 90"/>
          <p:cNvSpPr txBox="1">
            <a:spLocks noChangeArrowheads="1"/>
          </p:cNvSpPr>
          <p:nvPr/>
        </p:nvSpPr>
        <p:spPr bwMode="auto">
          <a:xfrm>
            <a:off x="381000" y="3858657"/>
            <a:ext cx="6400800" cy="423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0" rIns="91425" bIns="45710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54025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12813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74775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ts val="1000"/>
              </a:spcBef>
              <a:spcAft>
                <a:spcPts val="1000"/>
              </a:spcAft>
            </a:pPr>
            <a:r>
              <a:rPr lang="en-US" sz="4000" dirty="0" smtClean="0">
                <a:latin typeface="Arial" charset="0"/>
              </a:rPr>
              <a:t>Introduction</a:t>
            </a:r>
            <a:endParaRPr lang="en-US" sz="4000" dirty="0">
              <a:latin typeface="Arial" charset="0"/>
            </a:endParaRPr>
          </a:p>
          <a:p>
            <a:pPr algn="just">
              <a:spcBef>
                <a:spcPts val="600"/>
              </a:spcBef>
              <a:spcAft>
                <a:spcPts val="1500"/>
              </a:spcAft>
            </a:pPr>
            <a:r>
              <a:rPr lang="en-US" dirty="0" smtClean="0"/>
              <a:t>Until this day, voice recognition remains a crucial technology and as time progresses we observe more and more devices holding the capability of being controlled via voice. Therefore, we believe that implementing a voice-controlled helicopter is not only interesting and unique, but would not only allow those who are physically challenged be capable of controlling a helicopter using </a:t>
            </a:r>
            <a:r>
              <a:rPr lang="en-US" dirty="0" smtClean="0"/>
              <a:t>solely their voice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0" name="Text Box 348"/>
          <p:cNvSpPr txBox="1">
            <a:spLocks noChangeArrowheads="1"/>
          </p:cNvSpPr>
          <p:nvPr/>
        </p:nvSpPr>
        <p:spPr bwMode="auto">
          <a:xfrm>
            <a:off x="685800" y="13055917"/>
            <a:ext cx="5546750" cy="461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0" rIns="91425" bIns="45710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54025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12813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74775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b="1" u="none" dirty="0"/>
              <a:t>Fig. 1 </a:t>
            </a:r>
            <a:r>
              <a:rPr lang="en-US" b="1" dirty="0" smtClean="0"/>
              <a:t>Helicopter that is used in Project</a:t>
            </a:r>
            <a:endParaRPr lang="en-US" b="1" u="none" dirty="0"/>
          </a:p>
        </p:txBody>
      </p:sp>
      <p:sp>
        <p:nvSpPr>
          <p:cNvPr id="45" name="Text Box 350"/>
          <p:cNvSpPr txBox="1">
            <a:spLocks noChangeArrowheads="1"/>
          </p:cNvSpPr>
          <p:nvPr/>
        </p:nvSpPr>
        <p:spPr bwMode="auto">
          <a:xfrm>
            <a:off x="8915400" y="16484917"/>
            <a:ext cx="3276600" cy="461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0" rIns="91425" bIns="45710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54025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12813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74775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b="1" u="none" dirty="0"/>
              <a:t>Fig. 2 </a:t>
            </a:r>
            <a:r>
              <a:rPr lang="en-US" b="1" u="none" dirty="0" smtClean="0"/>
              <a:t>Picture of System</a:t>
            </a:r>
            <a:endParaRPr lang="en-US" b="1" u="none" dirty="0"/>
          </a:p>
        </p:txBody>
      </p:sp>
      <p:sp>
        <p:nvSpPr>
          <p:cNvPr id="34" name="Text Box 88"/>
          <p:cNvSpPr txBox="1">
            <a:spLocks noChangeArrowheads="1"/>
          </p:cNvSpPr>
          <p:nvPr/>
        </p:nvSpPr>
        <p:spPr bwMode="auto">
          <a:xfrm>
            <a:off x="14325600" y="3944530"/>
            <a:ext cx="7010400" cy="707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0" rIns="91425" bIns="45710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54025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12813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74775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ts val="1000"/>
              </a:spcBef>
              <a:spcAft>
                <a:spcPts val="1000"/>
              </a:spcAft>
            </a:pPr>
            <a:r>
              <a:rPr lang="en-US" sz="4000" dirty="0" smtClean="0">
                <a:latin typeface="Arial" charset="0"/>
              </a:rPr>
              <a:t>Block Diagram of Operation</a:t>
            </a:r>
            <a:endParaRPr lang="en-US" sz="4000" dirty="0">
              <a:latin typeface="Arial" charset="0"/>
            </a:endParaRPr>
          </a:p>
        </p:txBody>
      </p:sp>
      <p:sp>
        <p:nvSpPr>
          <p:cNvPr id="35" name="Text Box 88"/>
          <p:cNvSpPr txBox="1">
            <a:spLocks noChangeArrowheads="1"/>
          </p:cNvSpPr>
          <p:nvPr/>
        </p:nvSpPr>
        <p:spPr bwMode="auto">
          <a:xfrm>
            <a:off x="7391400" y="3887543"/>
            <a:ext cx="6400800" cy="7530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5" tIns="45710" rIns="91425" bIns="45710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54025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12813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74775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ts val="1000"/>
              </a:spcBef>
              <a:spcAft>
                <a:spcPts val="1000"/>
              </a:spcAft>
            </a:pPr>
            <a:r>
              <a:rPr lang="en-US" sz="4000" dirty="0" smtClean="0">
                <a:latin typeface="Arial" charset="0"/>
              </a:rPr>
              <a:t>Features</a:t>
            </a:r>
          </a:p>
          <a:p>
            <a:pPr algn="just">
              <a:spcBef>
                <a:spcPts val="600"/>
              </a:spcBef>
              <a:spcAft>
                <a:spcPts val="1500"/>
              </a:spcAft>
              <a:buFontTx/>
              <a:buChar char="-"/>
            </a:pPr>
            <a:r>
              <a:rPr lang="en-CA" dirty="0" smtClean="0"/>
              <a:t>Helicopter responds to 4 different voice commands, which include: Up, Down, Start and Land.</a:t>
            </a:r>
          </a:p>
          <a:p>
            <a:pPr algn="just">
              <a:spcBef>
                <a:spcPts val="600"/>
              </a:spcBef>
              <a:spcAft>
                <a:spcPts val="1500"/>
              </a:spcAft>
            </a:pPr>
            <a:r>
              <a:rPr lang="en-CA" dirty="0" smtClean="0"/>
              <a:t>-Voice recognition system is capable of filtering out invalid commands.</a:t>
            </a:r>
          </a:p>
          <a:p>
            <a:pPr algn="just">
              <a:spcBef>
                <a:spcPts val="600"/>
              </a:spcBef>
              <a:spcAft>
                <a:spcPts val="1500"/>
              </a:spcAft>
            </a:pPr>
            <a:r>
              <a:rPr lang="en-CA" dirty="0" smtClean="0"/>
              <a:t>-Users are capable of controlling the helicopter either through voice or interactions with the onboard controls (switches, buttons) on the Altera DE2. </a:t>
            </a:r>
          </a:p>
          <a:p>
            <a:pPr algn="just">
              <a:spcBef>
                <a:spcPts val="600"/>
              </a:spcBef>
              <a:spcAft>
                <a:spcPts val="1500"/>
              </a:spcAft>
            </a:pPr>
            <a:r>
              <a:rPr lang="en-CA" dirty="0" smtClean="0"/>
              <a:t>-The onboard LEDs indicate the strength of the spoken voice command.</a:t>
            </a:r>
          </a:p>
          <a:p>
            <a:pPr algn="just">
              <a:spcBef>
                <a:spcPts val="600"/>
              </a:spcBef>
              <a:spcAft>
                <a:spcPts val="1500"/>
              </a:spcAft>
            </a:pPr>
            <a:r>
              <a:rPr lang="en-CA" dirty="0" smtClean="0"/>
              <a:t>-The onboard LCD display displays various information regarding the spoken command and the state of the system (ON/OFF), as well as, other user interactive messages. </a:t>
            </a:r>
            <a:endParaRPr lang="en-US" dirty="0"/>
          </a:p>
        </p:txBody>
      </p:sp>
      <p:pic>
        <p:nvPicPr>
          <p:cNvPr id="32" name="Picture 31" descr="28035_sv_50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57200" y="8183562"/>
            <a:ext cx="6197600" cy="4648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7" name="Picture 3" descr="F:\School\CMPE 490\Documents\Demo Videos\IMG_20120408_142718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67600" y="11612562"/>
            <a:ext cx="6299200" cy="4724400"/>
          </a:xfrm>
          <a:prstGeom prst="rect">
            <a:avLst/>
          </a:prstGeom>
          <a:noFill/>
        </p:spPr>
      </p:pic>
      <p:sp>
        <p:nvSpPr>
          <p:cNvPr id="41" name="Text Box 350"/>
          <p:cNvSpPr txBox="1">
            <a:spLocks noChangeArrowheads="1"/>
          </p:cNvSpPr>
          <p:nvPr/>
        </p:nvSpPr>
        <p:spPr bwMode="auto">
          <a:xfrm>
            <a:off x="15544800" y="15570517"/>
            <a:ext cx="4800600" cy="461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0" rIns="91425" bIns="45710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54025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12813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74775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b="1" u="none" dirty="0"/>
              <a:t>Fig. </a:t>
            </a:r>
            <a:r>
              <a:rPr lang="en-US" b="1" u="none" dirty="0" smtClean="0"/>
              <a:t>3 Block Diagram of Operation </a:t>
            </a:r>
            <a:endParaRPr lang="en-US" b="1" u="none" dirty="0"/>
          </a:p>
        </p:txBody>
      </p:sp>
      <p:sp>
        <p:nvSpPr>
          <p:cNvPr id="46" name="Text Box 80"/>
          <p:cNvSpPr txBox="1">
            <a:spLocks noChangeArrowheads="1"/>
          </p:cNvSpPr>
          <p:nvPr/>
        </p:nvSpPr>
        <p:spPr bwMode="auto">
          <a:xfrm>
            <a:off x="21793200" y="14127162"/>
            <a:ext cx="6096000" cy="475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0" rIns="91425" bIns="45710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54025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12813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74775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1000"/>
              </a:spcBef>
              <a:spcAft>
                <a:spcPts val="1000"/>
              </a:spcAft>
            </a:pPr>
            <a:r>
              <a:rPr lang="en-US" sz="4000" dirty="0" smtClean="0">
                <a:latin typeface="Arial" charset="0"/>
              </a:rPr>
              <a:t>Voice Recognition Algorithm</a:t>
            </a:r>
          </a:p>
          <a:p>
            <a:pPr algn="just">
              <a:spcBef>
                <a:spcPts val="600"/>
              </a:spcBef>
              <a:spcAft>
                <a:spcPts val="1500"/>
              </a:spcAft>
            </a:pPr>
            <a:r>
              <a:rPr lang="en-US" dirty="0" smtClean="0"/>
              <a:t>-We distinguish valid and invalid commands based on  3 different criteria: </a:t>
            </a:r>
            <a:r>
              <a:rPr lang="en-US" b="1" dirty="0" smtClean="0"/>
              <a:t>Word Length</a:t>
            </a:r>
            <a:r>
              <a:rPr lang="en-US" dirty="0" smtClean="0"/>
              <a:t>, </a:t>
            </a:r>
            <a:r>
              <a:rPr lang="en-US" b="1" dirty="0" smtClean="0"/>
              <a:t>The Maximum Amplitude of the Word</a:t>
            </a:r>
            <a:r>
              <a:rPr lang="en-US" dirty="0" smtClean="0"/>
              <a:t> and </a:t>
            </a:r>
            <a:r>
              <a:rPr lang="en-US" b="1" dirty="0" smtClean="0"/>
              <a:t>The Minimum Negative Amplitude of the Word</a:t>
            </a:r>
            <a:r>
              <a:rPr lang="en-US" dirty="0" smtClean="0"/>
              <a:t>.</a:t>
            </a:r>
          </a:p>
          <a:p>
            <a:pPr algn="just">
              <a:spcBef>
                <a:spcPts val="600"/>
              </a:spcBef>
              <a:spcAft>
                <a:spcPts val="1500"/>
              </a:spcAft>
            </a:pPr>
            <a:r>
              <a:rPr lang="en-US" b="1" dirty="0" smtClean="0"/>
              <a:t>-</a:t>
            </a:r>
            <a:r>
              <a:rPr lang="en-US" dirty="0" smtClean="0"/>
              <a:t>If 2 out of the 3 criteria fall in the matching range, then the command is considered valid, otherwise, it is filtered out.</a:t>
            </a:r>
            <a:r>
              <a:rPr lang="en-US" b="1" dirty="0" smtClean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0" name="Picture 49" descr="IMG_20120408_142022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1869399" y="8412162"/>
            <a:ext cx="6015317" cy="4648200"/>
          </a:xfrm>
          <a:prstGeom prst="rect">
            <a:avLst/>
          </a:prstGeom>
        </p:spPr>
      </p:pic>
      <p:sp>
        <p:nvSpPr>
          <p:cNvPr id="51" name="Text Box 80"/>
          <p:cNvSpPr txBox="1">
            <a:spLocks noChangeArrowheads="1"/>
          </p:cNvSpPr>
          <p:nvPr/>
        </p:nvSpPr>
        <p:spPr bwMode="auto">
          <a:xfrm>
            <a:off x="21793200" y="3941048"/>
            <a:ext cx="6172200" cy="423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0" rIns="91425" bIns="45710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54025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12813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74775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ts val="1000"/>
              </a:spcBef>
              <a:spcAft>
                <a:spcPts val="1000"/>
              </a:spcAft>
            </a:pPr>
            <a:r>
              <a:rPr lang="en-US" sz="4000" dirty="0" smtClean="0">
                <a:latin typeface="Arial" charset="0"/>
              </a:rPr>
              <a:t>IO Circuit</a:t>
            </a:r>
          </a:p>
          <a:p>
            <a:pPr algn="just">
              <a:spcBef>
                <a:spcPts val="600"/>
              </a:spcBef>
              <a:spcAft>
                <a:spcPts val="1500"/>
              </a:spcAft>
            </a:pPr>
            <a:r>
              <a:rPr lang="en-US" dirty="0" smtClean="0"/>
              <a:t>Our IO Circuit contains 5 major components, which allows us to translate the digital signals coming from  Altera DE2 to analog signals that the infrared controller recognizes. These components include: </a:t>
            </a:r>
            <a:r>
              <a:rPr lang="en-US" b="1" dirty="0" smtClean="0"/>
              <a:t>a 9V battery source</a:t>
            </a:r>
            <a:r>
              <a:rPr lang="en-US" dirty="0" smtClean="0"/>
              <a:t>, </a:t>
            </a:r>
            <a:r>
              <a:rPr lang="en-US" b="1" dirty="0" smtClean="0"/>
              <a:t>a digital-to-analog convertor</a:t>
            </a:r>
            <a:r>
              <a:rPr lang="en-US" dirty="0" smtClean="0"/>
              <a:t>, </a:t>
            </a:r>
            <a:r>
              <a:rPr lang="en-US" b="1" dirty="0" smtClean="0"/>
              <a:t>an operational amplifier</a:t>
            </a:r>
            <a:r>
              <a:rPr lang="en-US" dirty="0" smtClean="0"/>
              <a:t>, </a:t>
            </a:r>
            <a:r>
              <a:rPr lang="en-US" b="1" dirty="0" smtClean="0"/>
              <a:t>a</a:t>
            </a:r>
            <a:r>
              <a:rPr lang="en-US" dirty="0" smtClean="0"/>
              <a:t> </a:t>
            </a:r>
            <a:r>
              <a:rPr lang="en-US" b="1" dirty="0" err="1" smtClean="0"/>
              <a:t>npn</a:t>
            </a:r>
            <a:r>
              <a:rPr lang="en-US" b="1" dirty="0" smtClean="0"/>
              <a:t> transistor </a:t>
            </a:r>
            <a:r>
              <a:rPr lang="en-US" dirty="0" smtClean="0"/>
              <a:t>and </a:t>
            </a:r>
            <a:r>
              <a:rPr lang="en-US" b="1" dirty="0" smtClean="0"/>
              <a:t>an infrared controller</a:t>
            </a:r>
            <a:r>
              <a:rPr lang="en-US" dirty="0" smtClean="0"/>
              <a:t> that transmits infrared signals to the helicopter.</a:t>
            </a:r>
            <a:endParaRPr lang="en-US" dirty="0"/>
          </a:p>
        </p:txBody>
      </p:sp>
      <p:sp>
        <p:nvSpPr>
          <p:cNvPr id="52" name="Text Box 350"/>
          <p:cNvSpPr txBox="1">
            <a:spLocks noChangeArrowheads="1"/>
          </p:cNvSpPr>
          <p:nvPr/>
        </p:nvSpPr>
        <p:spPr bwMode="auto">
          <a:xfrm>
            <a:off x="23774400" y="13212763"/>
            <a:ext cx="2362200" cy="461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5" tIns="45710" rIns="91425" bIns="45710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54025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12813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74775"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defTabSz="91281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b="1" u="none" dirty="0"/>
              <a:t>Fig. </a:t>
            </a:r>
            <a:r>
              <a:rPr lang="en-US" b="1" dirty="0" smtClean="0"/>
              <a:t>4</a:t>
            </a:r>
            <a:r>
              <a:rPr lang="en-US" b="1" u="none" dirty="0" smtClean="0"/>
              <a:t> IO Circuit </a:t>
            </a:r>
            <a:endParaRPr lang="en-US" b="1" u="none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20889" y="4830762"/>
            <a:ext cx="6586511" cy="105038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555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4854</TotalTime>
  <Words>394</Words>
  <Application>Microsoft Office PowerPoint</Application>
  <PresentationFormat>自定义</PresentationFormat>
  <Paragraphs>27</Paragraphs>
  <Slides>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Theme</vt:lpstr>
      <vt:lpstr>PowerPoint 演示文稿</vt:lpstr>
    </vt:vector>
  </TitlesOfParts>
  <Company>University of Alberta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Wendy Barton</dc:creator>
  <cp:lastModifiedBy>Mian Zhu</cp:lastModifiedBy>
  <cp:revision>103</cp:revision>
  <cp:lastPrinted>2011-06-10T17:39:26Z</cp:lastPrinted>
  <dcterms:created xsi:type="dcterms:W3CDTF">2010-10-22T20:17:07Z</dcterms:created>
  <dcterms:modified xsi:type="dcterms:W3CDTF">2012-04-11T22:36:09Z</dcterms:modified>
</cp:coreProperties>
</file>