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72" r:id="rId10"/>
    <p:sldId id="273" r:id="rId11"/>
    <p:sldId id="270" r:id="rId12"/>
    <p:sldId id="265" r:id="rId13"/>
    <p:sldId id="271" r:id="rId14"/>
    <p:sldId id="266" r:id="rId15"/>
    <p:sldId id="274" r:id="rId16"/>
    <p:sldId id="276" r:id="rId17"/>
    <p:sldId id="275" r:id="rId18"/>
    <p:sldId id="267" r:id="rId19"/>
    <p:sldId id="269" r:id="rId20"/>
    <p:sldId id="268" r:id="rId2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533" autoAdjust="0"/>
  </p:normalViewPr>
  <p:slideViewPr>
    <p:cSldViewPr>
      <p:cViewPr varScale="1">
        <p:scale>
          <a:sx n="88" d="100"/>
          <a:sy n="88" d="100"/>
        </p:scale>
        <p:origin x="-5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F959DB2A-256B-4487-B968-346C7C668083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CA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CA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BC594791-18F9-4850-A255-227BBF77D49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Hi, I’m Josh, I’m Mike and we’re here to present a laser projector. Our final marks hinge on this presentation, so please clap loudly. Also, I hear Dr. Elliott and our lab instructor, Nancy, are accepting bribes. You can find them here *point*</a:t>
            </a:r>
          </a:p>
        </p:txBody>
      </p:sp>
      <p:sp>
        <p:nvSpPr>
          <p:cNvPr id="153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14EAAD4-96D1-4F12-AC8C-BDC492497AD6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</a:t>
            </a:r>
          </a:p>
          <a:p>
            <a:pPr>
              <a:spcBef>
                <a:spcPct val="0"/>
              </a:spcBef>
            </a:pPr>
            <a:r>
              <a:rPr lang="en-CA" smtClean="0"/>
              <a:t>-We used 4x amplifiers; one inverting, one non-inverting for each channel</a:t>
            </a:r>
          </a:p>
          <a:p>
            <a:pPr>
              <a:spcBef>
                <a:spcPct val="0"/>
              </a:spcBef>
            </a:pPr>
            <a:r>
              <a:rPr lang="en-CA" smtClean="0"/>
              <a:t>-This, in fact, doubles common mode noise </a:t>
            </a:r>
            <a:r>
              <a:rPr lang="en-CA" smtClean="0">
                <a:sym typeface="Wingdings" pitchFamily="2" charset="2"/>
              </a:rPr>
              <a:t></a:t>
            </a:r>
          </a:p>
          <a:p>
            <a:pPr>
              <a:spcBef>
                <a:spcPct val="0"/>
              </a:spcBef>
            </a:pPr>
            <a:r>
              <a:rPr lang="en-CA" smtClean="0">
                <a:sym typeface="Wingdings" pitchFamily="2" charset="2"/>
              </a:rPr>
              <a:t>-Sufficient for this project though; if done again, would use 4 offboard dacs</a:t>
            </a:r>
            <a:endParaRPr lang="en-CA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E92D8B0-3E0C-4814-BCF6-4BC47B953A2C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-TCs configured to use RC compare events. Used MCK/2 = 16 kHz; Therefore need 533 ticks before a transition</a:t>
            </a:r>
          </a:p>
          <a:p>
            <a:pPr>
              <a:spcBef>
                <a:spcPct val="0"/>
              </a:spcBef>
            </a:pPr>
            <a:r>
              <a:rPr lang="en-CA" smtClean="0"/>
              <a:t>-DACs sync programmatically to the TCs (interrupt handled internally)</a:t>
            </a:r>
          </a:p>
          <a:p>
            <a:pPr>
              <a:spcBef>
                <a:spcPct val="0"/>
              </a:spcBef>
            </a:pPr>
            <a:r>
              <a:rPr lang="en-CA" smtClean="0"/>
              <a:t>-PIO pin had to have an interrupt generated</a:t>
            </a:r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79B115-D6B6-472A-8AB4-C5C523714D7D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</a:t>
            </a:r>
          </a:p>
          <a:p>
            <a:pPr>
              <a:spcBef>
                <a:spcPct val="0"/>
              </a:spcBef>
            </a:pPr>
            <a:r>
              <a:rPr lang="en-CA" smtClean="0"/>
              <a:t>Note that this is not the most efficient scheme; would be better to build a modulating driver; more complex, but greater precision</a:t>
            </a:r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CDB1F3-6409-4548-B436-8E5F5AA4E971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</a:t>
            </a:r>
          </a:p>
          <a:p>
            <a:pPr>
              <a:spcBef>
                <a:spcPct val="0"/>
              </a:spcBef>
            </a:pPr>
            <a:r>
              <a:rPr lang="en-CA" smtClean="0"/>
              <a:t>-Works similar in fashion to the DACs; global variable was used to hold output data</a:t>
            </a:r>
          </a:p>
          <a:p>
            <a:pPr>
              <a:spcBef>
                <a:spcPct val="0"/>
              </a:spcBef>
            </a:pPr>
            <a:r>
              <a:rPr lang="en-CA" smtClean="0"/>
              <a:t>-counter useful for delays; it’s how we produced the slow version of the image earlier while discussing POV</a:t>
            </a:r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55E482-ADA7-4F7E-860E-0935D81B422E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Gesture to the laser module, the galvos an the driver boards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Mike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Josh</a:t>
            </a:r>
          </a:p>
          <a:p>
            <a:r>
              <a:rPr lang="en-CA" smtClean="0"/>
              <a:t>-Static array of pts</a:t>
            </a:r>
          </a:p>
          <a:p>
            <a:r>
              <a:rPr lang="en-CA" smtClean="0"/>
              <a:t>-own subroutine per image</a:t>
            </a:r>
          </a:p>
          <a:p>
            <a:r>
              <a:rPr lang="en-CA" smtClean="0"/>
              <a:t>-State machine</a:t>
            </a:r>
          </a:p>
          <a:p>
            <a:r>
              <a:rPr lang="en-CA" smtClean="0"/>
              <a:t>-asychronously interruptible</a:t>
            </a:r>
          </a:p>
          <a:p>
            <a:endParaRPr lang="en-CA" smtClean="0"/>
          </a:p>
          <a:p>
            <a:r>
              <a:rPr lang="en-CA" smtClean="0"/>
              <a:t>Over 3 months, all of these things have culminated in the final result which you see here today…</a:t>
            </a: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SUPERSTRING!</a:t>
            </a:r>
          </a:p>
        </p:txBody>
      </p:sp>
      <p:sp>
        <p:nvSpPr>
          <p:cNvPr id="450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3933035-D08C-41FC-8B20-59CB0F4C849D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Thanks for listening; we hope we didn’t blind you.</a:t>
            </a:r>
          </a:p>
          <a:p>
            <a:pPr>
              <a:spcBef>
                <a:spcPct val="0"/>
              </a:spcBef>
            </a:pPr>
            <a:r>
              <a:rPr lang="en-CA" smtClean="0"/>
              <a:t>Please send cheques to…</a:t>
            </a:r>
          </a:p>
        </p:txBody>
      </p:sp>
      <p:sp>
        <p:nvSpPr>
          <p:cNvPr id="471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F306306-2DF1-40AD-888B-0DC2C70BCDD4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smtClean="0"/>
              <a:t>Ask your questions now!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-Many different colors available: rgb</a:t>
            </a:r>
          </a:p>
          <a:p>
            <a:pPr>
              <a:spcBef>
                <a:spcPct val="0"/>
              </a:spcBef>
            </a:pPr>
            <a:r>
              <a:rPr lang="en-CA" smtClean="0"/>
              <a:t>-This one is a monochromatic green one</a:t>
            </a:r>
          </a:p>
          <a:p>
            <a:pPr>
              <a:spcBef>
                <a:spcPct val="0"/>
              </a:spcBef>
            </a:pPr>
            <a:r>
              <a:rPr lang="en-CA" smtClean="0"/>
              <a:t>-Different intensities; this uses a relatively small laser; commercial ones at bars use ones 2x+ as powerful, concerts use ones 100x as powerful</a:t>
            </a:r>
          </a:p>
        </p:txBody>
      </p:sp>
      <p:sp>
        <p:nvSpPr>
          <p:cNvPr id="174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D18BBE6-0EA2-4892-87DF-CBEE713265A4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Mike-Josh-Mike</a:t>
            </a:r>
          </a:p>
          <a:p>
            <a:pPr>
              <a:spcBef>
                <a:spcPct val="0"/>
              </a:spcBef>
            </a:pPr>
            <a:r>
              <a:rPr lang="en-CA" smtClean="0"/>
              <a:t>Explain how POV works, briefly. The image is refreshed so quickly that it appears to be continuous. Kind of like TV, or CRT-based oscilloscopes/televisions.</a:t>
            </a:r>
          </a:p>
          <a:p>
            <a:pPr>
              <a:spcBef>
                <a:spcPct val="0"/>
              </a:spcBef>
            </a:pPr>
            <a:r>
              <a:rPr lang="en-CA" smtClean="0"/>
              <a:t>Demonstrate a continuous image; image after that should be the same pic with delay. Explain how it works.</a:t>
            </a:r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0D43E66-FA62-4E9B-912F-D2BC063C150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-Might have seen a laser used to that effect during a production</a:t>
            </a:r>
          </a:p>
          <a:p>
            <a:pPr>
              <a:spcBef>
                <a:spcPct val="0"/>
              </a:spcBef>
            </a:pPr>
            <a:r>
              <a:rPr lang="en-CA" smtClean="0"/>
              <a:t>-Normally a laser beam is not visible; needs to be scattered off something; describe why the fog does this briefly</a:t>
            </a:r>
          </a:p>
          <a:p>
            <a:pPr>
              <a:spcBef>
                <a:spcPct val="0"/>
              </a:spcBef>
            </a:pPr>
            <a:r>
              <a:rPr lang="en-CA" smtClean="0"/>
              <a:t>-[Put some fog into the room; demo single point then a box]</a:t>
            </a:r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BE54850-A858-4BA0-9A6E-E69072780CB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</a:t>
            </a:r>
          </a:p>
          <a:p>
            <a:pPr>
              <a:spcBef>
                <a:spcPct val="0"/>
              </a:spcBef>
            </a:pPr>
            <a:r>
              <a:rPr lang="en-CA" smtClean="0"/>
              <a:t>Mention that the mirrors are mounted on Galvos and what galvos are; how they’re different from other motors</a:t>
            </a:r>
          </a:p>
          <a:p>
            <a:pPr>
              <a:spcBef>
                <a:spcPct val="0"/>
              </a:spcBef>
            </a:pPr>
            <a:r>
              <a:rPr lang="en-CA" smtClean="0"/>
              <a:t>Demo: Slowpt horz, vert</a:t>
            </a:r>
          </a:p>
          <a:p>
            <a:pPr>
              <a:spcBef>
                <a:spcPct val="0"/>
              </a:spcBef>
            </a:pPr>
            <a:endParaRPr lang="en-CA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9330C92-C2C3-4C90-8B8D-B5E5DFE53058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-Microcontroller was given to us; ARM7-based, lots of built in hardware; about 5 yrs old, 32b</a:t>
            </a:r>
          </a:p>
          <a:p>
            <a:pPr>
              <a:spcBef>
                <a:spcPct val="0"/>
              </a:spcBef>
            </a:pPr>
            <a:r>
              <a:rPr lang="en-CA" smtClean="0"/>
              <a:t>-Galvos were ordered. Come with controller boards that deal with inertial damping + frequency damping</a:t>
            </a:r>
          </a:p>
          <a:p>
            <a:pPr>
              <a:spcBef>
                <a:spcPct val="0"/>
              </a:spcBef>
            </a:pPr>
            <a:r>
              <a:rPr lang="en-CA" smtClean="0"/>
              <a:t>-&gt; also came with their own power supply</a:t>
            </a:r>
          </a:p>
          <a:p>
            <a:pPr>
              <a:spcBef>
                <a:spcPct val="0"/>
              </a:spcBef>
            </a:pPr>
            <a:r>
              <a:rPr lang="en-CA" smtClean="0"/>
              <a:t>-&gt;Bought pre-tuned at 30 kpps</a:t>
            </a:r>
          </a:p>
          <a:p>
            <a:pPr>
              <a:spcBef>
                <a:spcPct val="0"/>
              </a:spcBef>
            </a:pPr>
            <a:r>
              <a:rPr lang="en-CA" smtClean="0"/>
              <a:t>-Laser from a laserpointer; tore it open and took out the laser module</a:t>
            </a:r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7DD685-DBC7-436F-8994-331110A4161C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Mike</a:t>
            </a:r>
          </a:p>
          <a:p>
            <a:pPr>
              <a:spcBef>
                <a:spcPct val="0"/>
              </a:spcBef>
            </a:pPr>
            <a:r>
              <a:rPr lang="en-CA" smtClean="0"/>
              <a:t>-Galvos: they draw the picture</a:t>
            </a:r>
          </a:p>
          <a:p>
            <a:pPr>
              <a:spcBef>
                <a:spcPct val="0"/>
              </a:spcBef>
            </a:pPr>
            <a:r>
              <a:rPr lang="en-CA" smtClean="0"/>
              <a:t>-Modulation: needed to control the brightness of the laser (in this case, only on and off; more complex systems can do brightness gradients)</a:t>
            </a:r>
          </a:p>
          <a:p>
            <a:pPr>
              <a:spcBef>
                <a:spcPct val="0"/>
              </a:spcBef>
            </a:pPr>
            <a:r>
              <a:rPr lang="en-CA" smtClean="0"/>
              <a:t>-Parsing: need to have something to draw; easier than programatically generating effects (e.g. Tell the laser to move left for 20 pts, then do this... Blah blah)</a:t>
            </a:r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E9D24B5-50CD-498E-B629-DE4111C93CAE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-Computers store things digitally, in binary. The real world requires analog signals, though.</a:t>
            </a:r>
          </a:p>
          <a:p>
            <a:pPr>
              <a:spcBef>
                <a:spcPct val="0"/>
              </a:spcBef>
            </a:pPr>
            <a:r>
              <a:rPr lang="en-CA" smtClean="0"/>
              <a:t>-DACs are quite fast; 5 us settle time. Successfully drove a 60 kHz wave in tests</a:t>
            </a:r>
          </a:p>
          <a:p>
            <a:pPr>
              <a:spcBef>
                <a:spcPct val="0"/>
              </a:spcBef>
            </a:pPr>
            <a:r>
              <a:rPr lang="en-CA" smtClean="0"/>
              <a:t>-&gt;a little noisy though. Had to clean up the signal a bit with a simple low pass filter (fstop=50kHz)</a:t>
            </a:r>
          </a:p>
          <a:p>
            <a:pPr>
              <a:spcBef>
                <a:spcPct val="0"/>
              </a:spcBef>
            </a:pPr>
            <a:r>
              <a:rPr lang="en-CA" smtClean="0"/>
              <a:t>-In retrospect, might have used an offboard pair of DACs; more configurable and greater precision</a:t>
            </a:r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F5EA48-82B4-4D39-AA22-A7521CF4A1B2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CA" smtClean="0"/>
              <a:t>Josh</a:t>
            </a:r>
          </a:p>
          <a:p>
            <a:pPr>
              <a:spcBef>
                <a:spcPct val="0"/>
              </a:spcBef>
            </a:pPr>
            <a:r>
              <a:rPr lang="en-CA" smtClean="0"/>
              <a:t>-Galvos do subtraction to produce a ±10 V input</a:t>
            </a:r>
          </a:p>
          <a:p>
            <a:pPr>
              <a:spcBef>
                <a:spcPct val="0"/>
              </a:spcBef>
            </a:pPr>
            <a:r>
              <a:rPr lang="en-CA" smtClean="0"/>
              <a:t>-Ideally the differential waveforms should be generated independently; this reduces common mode noise</a:t>
            </a:r>
          </a:p>
          <a:p>
            <a:pPr>
              <a:spcBef>
                <a:spcPct val="0"/>
              </a:spcBef>
            </a:pPr>
            <a:r>
              <a:rPr lang="en-CA" smtClean="0"/>
              <a:t>-We took a slightly different approach...</a:t>
            </a:r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7F0681C-39A3-4726-B3D5-98593AB413E5}" type="slidenum">
              <a:rPr lang="en-CA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CA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E5E086-D74E-4B45-951C-093C5B79D127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6DDF55-69BC-466E-A01F-6E1A1C7D915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07C1B-E11F-4643-A8BE-BF7B6F23F4B6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537D09-C804-4452-B449-62FCAF15E658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54C3C9-71E0-4C56-84F3-1306C9A6E22B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CFF339-6447-48A0-B587-536CD7ADBA25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91B06B-CCC6-452F-A6A4-8325FE06E850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5F57DC-9CDE-4031-9CBF-DA1F2EB15406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4BA9C-3E5E-45CF-B990-E96D5B550383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0535ED-147F-4281-A7D6-9170EE77B807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EF5A0E-AB49-4B95-941E-5CA7B915A64C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C12E78-67F0-49E8-8F43-A3B180904CF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FD0602-99E9-43F7-A7E9-BBECC09983AB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BC0E3A-8D8D-4292-8079-35DA73058CA2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76B70D-5126-42FF-A3F7-3F7BC0A7C8D3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281C7D-C219-4D3B-9C3D-13BEC48CB11E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01BA2-26AF-4C84-9B6D-0E4E8D5DA5D1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CF5477-EEEF-48E7-A391-1242EA538EC0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A060A3-3608-47F4-A47D-AC3D7D2F35E0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9144E6-DBB5-4E9C-B9DB-327B956E338D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1BCAC0-D66C-4057-AD19-6D602231DDC3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C36048-C11A-49F7-A3B3-FBDF46465CF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CA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D66C2C7-86E7-40B7-B925-5DC392AED48F}" type="datetimeFigureOut">
              <a:rPr lang="en-US"/>
              <a:pPr>
                <a:defRPr/>
              </a:pPr>
              <a:t>4/9/2010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6A0992-757E-4C36-BF70-EC0AD4118239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!Stuff\school\CMPE490\endTrack.wav" TargetMode="External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ctrTitle"/>
          </p:nvPr>
        </p:nvSpPr>
        <p:spPr>
          <a:xfrm>
            <a:off x="642938" y="214313"/>
            <a:ext cx="7772400" cy="1470025"/>
          </a:xfrm>
        </p:spPr>
        <p:txBody>
          <a:bodyPr/>
          <a:lstStyle/>
          <a:p>
            <a:r>
              <a:rPr lang="en-CA" smtClean="0"/>
              <a:t>Laser Projector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62525"/>
            <a:ext cx="6400800" cy="1752600"/>
          </a:xfrm>
        </p:spPr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Michael Ivey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Josh Ibach-MacKeen</a:t>
            </a:r>
          </a:p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en-CA" dirty="0" smtClean="0"/>
              <a:t>CMPE 490 Capstone Project</a:t>
            </a:r>
            <a:endParaRPr lang="en-CA" dirty="0"/>
          </a:p>
        </p:txBody>
      </p:sp>
      <p:pic>
        <p:nvPicPr>
          <p:cNvPr id="14339" name="Picture 2" descr="E:\img\Camera Dump\490 Stuff\P10008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14563" y="1357313"/>
            <a:ext cx="4572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So We Built Some Amplifiers...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en-CA" smtClean="0"/>
          </a:p>
          <a:p>
            <a:pPr>
              <a:buFont typeface="Arial" charset="0"/>
              <a:buNone/>
            </a:pPr>
            <a:endParaRPr lang="en-CA" smtClean="0"/>
          </a:p>
        </p:txBody>
      </p:sp>
      <p:pic>
        <p:nvPicPr>
          <p:cNvPr id="32771" name="Picture 4" descr="E:\School\CMPE490\noninvertingAmp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8" y="1571625"/>
            <a:ext cx="4152900" cy="356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772" name="Picture 6" descr="E:\School\CMPE490\invertingAmp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37138" y="1316038"/>
            <a:ext cx="3873500" cy="412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9"/>
          <p:cNvSpPr txBox="1">
            <a:spLocks noChangeArrowheads="1"/>
          </p:cNvSpPr>
          <p:nvPr/>
        </p:nvSpPr>
        <p:spPr bwMode="auto">
          <a:xfrm>
            <a:off x="1143000" y="5786438"/>
            <a:ext cx="2398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Non-Inverting Amplifier</a:t>
            </a:r>
          </a:p>
        </p:txBody>
      </p:sp>
      <p:sp>
        <p:nvSpPr>
          <p:cNvPr id="32774" name="TextBox 10"/>
          <p:cNvSpPr txBox="1">
            <a:spLocks noChangeArrowheads="1"/>
          </p:cNvSpPr>
          <p:nvPr/>
        </p:nvSpPr>
        <p:spPr bwMode="auto">
          <a:xfrm>
            <a:off x="6143625" y="5786438"/>
            <a:ext cx="19351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latin typeface="Calibri" pitchFamily="34" charset="0"/>
              </a:rPr>
              <a:t>Inverting Amplifier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Mirror Synchronization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In order to function properly, a new point (vector) must be drawn at a constant rate</a:t>
            </a:r>
          </a:p>
          <a:p>
            <a:pPr lvl="1" fontAlgn="auto">
              <a:spcAft>
                <a:spcPts val="0"/>
              </a:spcAft>
              <a:buFont typeface="Arial" pitchFamily="34" charset="0"/>
              <a:buChar char="–"/>
              <a:defRPr/>
            </a:pPr>
            <a:r>
              <a:rPr lang="en-CA" dirty="0" smtClean="0"/>
              <a:t>This projector draws 30,000 points per second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DACs were synchronized with an onboard Timer Counter running at 30 kHz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Coordinates of new points are placed into Data Holding Registers (DHRs)</a:t>
            </a:r>
          </a:p>
          <a:p>
            <a:pPr fontAlgn="auto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en-CA" dirty="0" smtClean="0"/>
              <a:t>DHRs are expressed at  the output on every Timer Counter event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Laser Modulation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In order to draw a discontinuous image, have to lift the “pen” off the “paper”</a:t>
            </a:r>
          </a:p>
          <a:p>
            <a:r>
              <a:rPr lang="en-CA" smtClean="0"/>
              <a:t>Modulated the laser using a digital output pin of the microcontroller connected to a BJT switch</a:t>
            </a:r>
          </a:p>
        </p:txBody>
      </p:sp>
      <p:pic>
        <p:nvPicPr>
          <p:cNvPr id="36867" name="Picture 2" descr="E:\School\CMPE490\BJTswitc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0" y="4286250"/>
            <a:ext cx="3481388" cy="238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Laser Synchronization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To synchronize the output of the laser, the same Timer Counter used for the DACs was set to generate an interrupt</a:t>
            </a:r>
          </a:p>
          <a:p>
            <a:r>
              <a:rPr lang="en-CA" smtClean="0"/>
              <a:t>The interrupt handler writes the currently desired value of the laser output to the GPIO pin</a:t>
            </a:r>
          </a:p>
          <a:p>
            <a:r>
              <a:rPr lang="en-CA" smtClean="0"/>
              <a:t>Interrupt handler also increments a cycle counter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The Final Product</a:t>
            </a:r>
          </a:p>
        </p:txBody>
      </p:sp>
      <p:sp>
        <p:nvSpPr>
          <p:cNvPr id="40962" name="Content Placeholder 5"/>
          <p:cNvSpPr>
            <a:spLocks noGrp="1"/>
          </p:cNvSpPr>
          <p:nvPr>
            <p:ph idx="1"/>
          </p:nvPr>
        </p:nvSpPr>
        <p:spPr>
          <a:xfrm>
            <a:off x="714375" y="428625"/>
            <a:ext cx="1685925" cy="757238"/>
          </a:xfrm>
        </p:spPr>
        <p:txBody>
          <a:bodyPr/>
          <a:lstStyle/>
          <a:p>
            <a:pPr>
              <a:buFont typeface="Arial" charset="0"/>
              <a:buNone/>
            </a:pPr>
            <a:endParaRPr lang="en-CA" smtClean="0"/>
          </a:p>
          <a:p>
            <a:pPr>
              <a:buFont typeface="Arial" charset="0"/>
              <a:buNone/>
            </a:pPr>
            <a:endParaRPr lang="en-CA" smtClean="0"/>
          </a:p>
        </p:txBody>
      </p:sp>
      <p:pic>
        <p:nvPicPr>
          <p:cNvPr id="40963" name="Picture 4" descr="E:\School\CMPE490\finalsystem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785938"/>
            <a:ext cx="8583613" cy="4430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Image Parsing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CA" smtClean="0"/>
              <a:t>Many vector images available online in the International Laser Display Association’s (ILDA) file format</a:t>
            </a:r>
          </a:p>
          <a:p>
            <a:pPr>
              <a:lnSpc>
                <a:spcPct val="90000"/>
              </a:lnSpc>
            </a:pPr>
            <a:r>
              <a:rPr lang="en-CA" smtClean="0"/>
              <a:t>Had to parse those files into a coherent set of points for the projector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Image Parsing Issues</a:t>
            </a:r>
          </a:p>
        </p:txBody>
      </p:sp>
      <p:sp>
        <p:nvSpPr>
          <p:cNvPr id="4915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CA" smtClean="0"/>
              <a:t>ILDA files are binary packed; wrote a parser in C to convert to a static array of u_shorts</a:t>
            </a:r>
          </a:p>
          <a:p>
            <a:pPr>
              <a:lnSpc>
                <a:spcPct val="90000"/>
              </a:lnSpc>
            </a:pPr>
            <a:r>
              <a:rPr lang="en-CA" smtClean="0"/>
              <a:t>Standard ILDA format uses a range of positive and negative numbers [-32768, 32767]</a:t>
            </a:r>
          </a:p>
          <a:p>
            <a:pPr lvl="1">
              <a:lnSpc>
                <a:spcPct val="90000"/>
              </a:lnSpc>
            </a:pPr>
            <a:r>
              <a:rPr lang="en-CA" smtClean="0"/>
              <a:t>The DACs use an input range of [0, 1023]</a:t>
            </a:r>
          </a:p>
          <a:p>
            <a:pPr lvl="1">
              <a:lnSpc>
                <a:spcPct val="90000"/>
              </a:lnSpc>
            </a:pPr>
            <a:r>
              <a:rPr lang="en-CA" smtClean="0"/>
              <a:t>Had to shift and down-sample the values</a:t>
            </a:r>
          </a:p>
          <a:p>
            <a:pPr>
              <a:lnSpc>
                <a:spcPct val="90000"/>
              </a:lnSpc>
            </a:pPr>
            <a:r>
              <a:rPr lang="en-CA" smtClean="0"/>
              <a:t>Limited by hardware; ILDA supports 16 bit points, had only 10 bits of DAC resolution</a:t>
            </a:r>
          </a:p>
          <a:p>
            <a:endParaRPr lang="en-CA" smtClean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Drawing the Pictures</a:t>
            </a:r>
          </a:p>
        </p:txBody>
      </p:sp>
      <p:sp>
        <p:nvSpPr>
          <p:cNvPr id="4301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Once the ILDA files were converted, the projector was configured to display each array over and over</a:t>
            </a:r>
          </a:p>
          <a:p>
            <a:r>
              <a:rPr lang="en-CA" smtClean="0"/>
              <a:t>Each image has its own subroutine</a:t>
            </a:r>
          </a:p>
          <a:p>
            <a:r>
              <a:rPr lang="en-CA" smtClean="0"/>
              <a:t>Current image is selected by pushbutton; interrupt is generated which iterates a state machine, moving to the next display subroutine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 smtClean="0"/>
          </a:p>
        </p:txBody>
      </p:sp>
      <p:pic>
        <p:nvPicPr>
          <p:cNvPr id="6" name="endTrack.wav">
            <a:hlinkClick r:id="" action="ppaction://media"/>
          </p:cNvPr>
          <p:cNvPicPr>
            <a:picLocks noGrp="1" noRot="1" noChangeAspect="1"/>
          </p:cNvPicPr>
          <p:nvPr>
            <p:ph idx="1"/>
            <a:audioFile r:link="rId1"/>
          </p:nvPr>
        </p:nvPicPr>
        <p:blipFill>
          <a:blip r:embed="rId4"/>
          <a:srcRect/>
          <a:stretch>
            <a:fillRect/>
          </a:stretch>
        </p:blipFill>
        <p:spPr>
          <a:xfrm>
            <a:off x="-714375" y="3357563"/>
            <a:ext cx="304800" cy="3048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679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The End!</a:t>
            </a:r>
          </a:p>
        </p:txBody>
      </p:sp>
      <p:sp>
        <p:nvSpPr>
          <p:cNvPr id="460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Laser Projector?</a:t>
            </a:r>
          </a:p>
        </p:txBody>
      </p:sp>
      <p:sp>
        <p:nvSpPr>
          <p:cNvPr id="1638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A laser projector is a device which uses a laser to either:</a:t>
            </a:r>
          </a:p>
          <a:p>
            <a:pPr lvl="1"/>
            <a:r>
              <a:rPr lang="en-CA" smtClean="0"/>
              <a:t>Draw images and/or text</a:t>
            </a:r>
            <a:br>
              <a:rPr lang="en-CA" smtClean="0"/>
            </a:br>
            <a:r>
              <a:rPr lang="en-CA" smtClean="0"/>
              <a:t/>
            </a:r>
            <a:br>
              <a:rPr lang="en-CA" smtClean="0"/>
            </a:br>
            <a:r>
              <a:rPr lang="en-CA" smtClean="0"/>
              <a:t>or</a:t>
            </a:r>
            <a:br>
              <a:rPr lang="en-CA" smtClean="0"/>
            </a:br>
            <a:endParaRPr lang="en-CA" smtClean="0"/>
          </a:p>
          <a:p>
            <a:pPr lvl="1"/>
            <a:r>
              <a:rPr lang="en-CA" smtClean="0"/>
              <a:t>Provide visual effects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Questions?</a:t>
            </a:r>
          </a:p>
        </p:txBody>
      </p:sp>
      <p:sp>
        <p:nvSpPr>
          <p:cNvPr id="4813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Persistence of Vision</a:t>
            </a:r>
          </a:p>
        </p:txBody>
      </p:sp>
      <p:sp>
        <p:nvSpPr>
          <p:cNvPr id="1843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Redraws (almost) the same image at a high speed (typically 15-30+ frames per second)</a:t>
            </a:r>
            <a:br>
              <a:rPr lang="en-CA" smtClean="0"/>
            </a:br>
            <a:endParaRPr lang="en-CA" smtClean="0"/>
          </a:p>
          <a:p>
            <a:r>
              <a:rPr lang="en-CA" smtClean="0"/>
              <a:t>The laser beam is moved rapidly from point to point, like connect the dots</a:t>
            </a:r>
            <a:br>
              <a:rPr lang="en-CA" smtClean="0"/>
            </a:br>
            <a:endParaRPr lang="en-CA" smtClean="0"/>
          </a:p>
          <a:p>
            <a:r>
              <a:rPr lang="en-CA" smtClean="0"/>
              <a:t>Variable refresh rate; depends on the number of points (vectors) in an image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Effects</a:t>
            </a:r>
          </a:p>
        </p:txBody>
      </p:sp>
      <p:sp>
        <p:nvSpPr>
          <p:cNvPr id="2048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Laser projectors used in many concerts, night clubs, and other large productions</a:t>
            </a:r>
          </a:p>
          <a:p>
            <a:endParaRPr lang="en-CA" smtClean="0"/>
          </a:p>
          <a:p>
            <a:r>
              <a:rPr lang="en-CA" smtClean="0"/>
              <a:t>Typically rely on fog/haze</a:t>
            </a:r>
          </a:p>
          <a:p>
            <a:pPr lvl="1"/>
            <a:r>
              <a:rPr lang="en-CA" smtClean="0"/>
              <a:t>The laser beam scatters off the fine particles in the air, making the beam itself visible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How a Laser Projector Works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CA" sz="3000" smtClean="0"/>
              <a:t>Most laser projectors shine a laser beam onto a moving mirror or mirrors</a:t>
            </a:r>
          </a:p>
          <a:p>
            <a:pPr lvl="1"/>
            <a:r>
              <a:rPr lang="en-CA" sz="2600" smtClean="0"/>
              <a:t>(This is easier to do than waving the laser itself around hastily.)</a:t>
            </a:r>
          </a:p>
          <a:p>
            <a:r>
              <a:rPr lang="en-CA" sz="3000" smtClean="0"/>
              <a:t>Most commercial projectors use a pair of mirrors mounted on special motors to deflect the beam in the horizontal and vertical directions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Our Hardware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Atmel AT91EB55 Microcontroller</a:t>
            </a:r>
          </a:p>
          <a:p>
            <a:r>
              <a:rPr lang="en-CA" smtClean="0"/>
              <a:t>Lasershowparts ScanPro-30k Galvanometers</a:t>
            </a:r>
          </a:p>
          <a:p>
            <a:r>
              <a:rPr lang="en-CA" smtClean="0"/>
              <a:t>3V Class IIIa Green Laser (taken from a Laserglow Orion laser pointer)</a:t>
            </a:r>
          </a:p>
        </p:txBody>
      </p:sp>
      <p:pic>
        <p:nvPicPr>
          <p:cNvPr id="24579" name="Picture 2" descr="E:\School\CMPE490\galvo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88" y="4143375"/>
            <a:ext cx="2160587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0" name="Picture 3" descr="E:\School\CMPE490\atme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5" y="4143375"/>
            <a:ext cx="2662238" cy="199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4" descr="E:\School\CMPE490\laser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86438" y="4429125"/>
            <a:ext cx="3179762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Implementation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r>
              <a:rPr lang="en-CA" smtClean="0"/>
              <a:t>Three important steps in making the projector work: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CA" smtClean="0"/>
              <a:t>Control the galvanometers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CA" smtClean="0"/>
              <a:t>Control (modulate) the laser</a:t>
            </a:r>
          </a:p>
          <a:p>
            <a:pPr marL="914400" lvl="1" indent="-514350">
              <a:buFont typeface="Calibri" pitchFamily="34" charset="0"/>
              <a:buAutoNum type="arabicPeriod"/>
            </a:pPr>
            <a:r>
              <a:rPr lang="en-CA" smtClean="0"/>
              <a:t>Parse image files into a format the system can draw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Galvanometer Control</a:t>
            </a:r>
          </a:p>
        </p:txBody>
      </p:sp>
      <p:sp>
        <p:nvSpPr>
          <p:cNvPr id="28674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3328988"/>
          </a:xfrm>
        </p:spPr>
        <p:txBody>
          <a:bodyPr/>
          <a:lstStyle/>
          <a:p>
            <a:r>
              <a:rPr lang="en-CA" smtClean="0"/>
              <a:t>The galvanometers accept an analog input signal</a:t>
            </a:r>
          </a:p>
          <a:p>
            <a:r>
              <a:rPr lang="en-CA" smtClean="0"/>
              <a:t>Needed to convert the digital signal inside the microprocessor to analog waveforms</a:t>
            </a:r>
          </a:p>
          <a:p>
            <a:r>
              <a:rPr lang="en-CA" smtClean="0"/>
              <a:t>Utilized on the onboard Digital to Analog Converters (DACs) for this purpose</a:t>
            </a:r>
          </a:p>
        </p:txBody>
      </p:sp>
      <p:pic>
        <p:nvPicPr>
          <p:cNvPr id="28675" name="Picture 2" descr="E:\School\CMPE490\digital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00188" y="4857750"/>
            <a:ext cx="2576512" cy="164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3" descr="E:\School\CMPE490\analog2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4857750"/>
            <a:ext cx="2559050" cy="163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2143125" y="6488113"/>
            <a:ext cx="11604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>
                <a:solidFill>
                  <a:srgbClr val="00B0F0"/>
                </a:solidFill>
                <a:latin typeface="OCR A Extended" pitchFamily="50" charset="0"/>
              </a:rPr>
              <a:t>Digital</a:t>
            </a:r>
          </a:p>
        </p:txBody>
      </p:sp>
      <p:sp>
        <p:nvSpPr>
          <p:cNvPr id="28678" name="TextBox 6"/>
          <p:cNvSpPr txBox="1">
            <a:spLocks noChangeArrowheads="1"/>
          </p:cNvSpPr>
          <p:nvPr/>
        </p:nvSpPr>
        <p:spPr bwMode="auto">
          <a:xfrm>
            <a:off x="6143625" y="6457950"/>
            <a:ext cx="869950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CA" sz="2000" b="1">
                <a:solidFill>
                  <a:srgbClr val="7030A0"/>
                </a:solidFill>
                <a:latin typeface="Curlz MT" pitchFamily="82" charset="0"/>
              </a:rPr>
              <a:t>Analog</a:t>
            </a:r>
          </a:p>
        </p:txBody>
      </p:sp>
      <p:sp>
        <p:nvSpPr>
          <p:cNvPr id="8" name="Right Arrow 7"/>
          <p:cNvSpPr/>
          <p:nvPr/>
        </p:nvSpPr>
        <p:spPr>
          <a:xfrm>
            <a:off x="4214813" y="5429250"/>
            <a:ext cx="977900" cy="484188"/>
          </a:xfrm>
          <a:prstGeom prst="rightArrow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Analog Issues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mtClean="0"/>
              <a:t>DACs output 0 – 2.5 V analog</a:t>
            </a:r>
          </a:p>
          <a:p>
            <a:r>
              <a:rPr lang="en-CA" smtClean="0"/>
              <a:t>Galvanometers require ±5 V differential input</a:t>
            </a:r>
          </a:p>
        </p:txBody>
      </p:sp>
      <p:pic>
        <p:nvPicPr>
          <p:cNvPr id="30723" name="Picture 2" descr="E:\School\CMPE490\sin0-2.5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50" y="3857625"/>
            <a:ext cx="3357563" cy="211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4" name="Picture 3" descr="E:\School\CMPE490\sin5--5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57813" y="3071813"/>
            <a:ext cx="2613025" cy="164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4" descr="E:\School\CMPE490\sin-5-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3" y="4929188"/>
            <a:ext cx="2609850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/>
          <p:nvPr/>
        </p:nvSpPr>
        <p:spPr>
          <a:xfrm>
            <a:off x="4357688" y="3929063"/>
            <a:ext cx="85725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  <p:sp>
        <p:nvSpPr>
          <p:cNvPr id="10" name="Right Arrow 9"/>
          <p:cNvSpPr/>
          <p:nvPr/>
        </p:nvSpPr>
        <p:spPr>
          <a:xfrm>
            <a:off x="4357688" y="5072063"/>
            <a:ext cx="857250" cy="7858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328</TotalTime>
  <Words>1146</Words>
  <Application>Microsoft Office PowerPoint</Application>
  <PresentationFormat>On-screen Show (4:3)</PresentationFormat>
  <Paragraphs>146</Paragraphs>
  <Slides>20</Slides>
  <Notes>19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Design Template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Arial</vt:lpstr>
      <vt:lpstr>OCR A Extended</vt:lpstr>
      <vt:lpstr>Curlz MT</vt:lpstr>
      <vt:lpstr>Wingdings</vt:lpstr>
      <vt:lpstr>Office Theme</vt:lpstr>
      <vt:lpstr>Laser Projector</vt:lpstr>
      <vt:lpstr>Laser Projector?</vt:lpstr>
      <vt:lpstr>Persistence of Vision</vt:lpstr>
      <vt:lpstr>Effects</vt:lpstr>
      <vt:lpstr>How a Laser Projector Works</vt:lpstr>
      <vt:lpstr>Our Hardware</vt:lpstr>
      <vt:lpstr>Implementation</vt:lpstr>
      <vt:lpstr>Galvanometer Control</vt:lpstr>
      <vt:lpstr>Analog Issues</vt:lpstr>
      <vt:lpstr>So We Built Some Amplifiers...</vt:lpstr>
      <vt:lpstr>Mirror Synchronization</vt:lpstr>
      <vt:lpstr>Laser Modulation</vt:lpstr>
      <vt:lpstr>Laser Synchronization</vt:lpstr>
      <vt:lpstr>The Final Product</vt:lpstr>
      <vt:lpstr>Image Parsing</vt:lpstr>
      <vt:lpstr>Image Parsing Issues</vt:lpstr>
      <vt:lpstr>Drawing the Pictures</vt:lpstr>
      <vt:lpstr>Slide 18</vt:lpstr>
      <vt:lpstr>The End!</vt:lpstr>
      <vt:lpstr>Questions?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Laser Projector</dc:title>
  <dc:creator>Joshua Ibach-Mackeen</dc:creator>
  <cp:lastModifiedBy>ECE</cp:lastModifiedBy>
  <cp:revision>49</cp:revision>
  <dcterms:created xsi:type="dcterms:W3CDTF">2010-03-31T03:38:59Z</dcterms:created>
  <dcterms:modified xsi:type="dcterms:W3CDTF">2010-04-09T21:37:31Z</dcterms:modified>
</cp:coreProperties>
</file>