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4" r:id="rId3"/>
    <p:sldId id="257" r:id="rId4"/>
    <p:sldId id="258" r:id="rId5"/>
    <p:sldId id="272" r:id="rId6"/>
    <p:sldId id="263" r:id="rId7"/>
    <p:sldId id="261" r:id="rId8"/>
    <p:sldId id="262" r:id="rId9"/>
    <p:sldId id="259" r:id="rId10"/>
    <p:sldId id="260" r:id="rId11"/>
    <p:sldId id="265" r:id="rId12"/>
    <p:sldId id="268" r:id="rId13"/>
    <p:sldId id="264" r:id="rId14"/>
    <p:sldId id="266" r:id="rId15"/>
    <p:sldId id="275"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80000" autoAdjust="0"/>
  </p:normalViewPr>
  <p:slideViewPr>
    <p:cSldViewPr>
      <p:cViewPr varScale="1">
        <p:scale>
          <a:sx n="61" d="100"/>
          <a:sy n="61" d="100"/>
        </p:scale>
        <p:origin x="-78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AEDCC-93E3-4E43-B7EA-E662BD0A55B5}" type="datetimeFigureOut">
              <a:rPr lang="en-US" smtClean="0"/>
              <a:pPr/>
              <a:t>4/9/2010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C4847-6815-46DA-9C8D-E78C1DE7A9EE}" type="slidenum">
              <a:rPr lang="en-CA" smtClean="0"/>
              <a:pPr/>
              <a:t>‹#›</a:t>
            </a:fld>
            <a:endParaRPr lang="en-CA"/>
          </a:p>
        </p:txBody>
      </p:sp>
    </p:spTree>
    <p:extLst>
      <p:ext uri="{BB962C8B-B14F-4D97-AF65-F5344CB8AC3E}">
        <p14:creationId xmlns="" xmlns:p14="http://schemas.microsoft.com/office/powerpoint/2010/main" val="60128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IMU takes</a:t>
            </a:r>
            <a:r>
              <a:rPr lang="en-CA" baseline="0" dirty="0" smtClean="0"/>
              <a:t> measurements from a set of 4 sensors, an accelerometer, two gyros, and a </a:t>
            </a:r>
            <a:r>
              <a:rPr lang="en-CA" baseline="0" dirty="0" err="1" smtClean="0"/>
              <a:t>magnometer</a:t>
            </a:r>
            <a:r>
              <a:rPr lang="en-CA" baseline="0" dirty="0" smtClean="0"/>
              <a:t> or digital compass and computes a current roll, pitch and yaw.  This information is then used by the embedded microcontroller to calculate required servo positions to maintain a level camera platform.</a:t>
            </a:r>
            <a:endParaRPr lang="en-CA" dirty="0"/>
          </a:p>
        </p:txBody>
      </p:sp>
      <p:sp>
        <p:nvSpPr>
          <p:cNvPr id="4" name="Slide Number Placeholder 3"/>
          <p:cNvSpPr>
            <a:spLocks noGrp="1"/>
          </p:cNvSpPr>
          <p:nvPr>
            <p:ph type="sldNum" sz="quarter" idx="10"/>
          </p:nvPr>
        </p:nvSpPr>
        <p:spPr/>
        <p:txBody>
          <a:bodyPr/>
          <a:lstStyle/>
          <a:p>
            <a:fld id="{991C4847-6815-46DA-9C8D-E78C1DE7A9EE}" type="slidenum">
              <a:rPr lang="en-CA" smtClean="0"/>
              <a:pPr/>
              <a:t>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servo positions are calculated from a two vectors.</a:t>
            </a:r>
          </a:p>
          <a:p>
            <a:r>
              <a:rPr lang="en-CA" baseline="0" dirty="0" smtClean="0"/>
              <a:t>One which represents the current orientation of the air frame, and one representing the desired orientation of the camera </a:t>
            </a:r>
            <a:r>
              <a:rPr lang="en-CA" baseline="0" dirty="0" err="1" smtClean="0"/>
              <a:t>gimbal</a:t>
            </a:r>
            <a:r>
              <a:rPr lang="en-CA" baseline="0" dirty="0" smtClean="0"/>
              <a:t>.</a:t>
            </a:r>
          </a:p>
          <a:p>
            <a:r>
              <a:rPr lang="en-CA" baseline="0" dirty="0" smtClean="0"/>
              <a:t>This is accomplished by first projecting the two vectors onto the servo connected to the air frame’s rotational plane and calculating the angle between them.  This angle is stored defining that servo’s position.  A 3-D transform is then applied to the airframes vector using the initial servo angle to make the reference now the arm of the </a:t>
            </a:r>
            <a:r>
              <a:rPr lang="en-CA" baseline="0" dirty="0" err="1" smtClean="0"/>
              <a:t>gimbal</a:t>
            </a:r>
            <a:r>
              <a:rPr lang="en-CA" baseline="0" dirty="0" smtClean="0"/>
              <a:t>.  And the process is repeated for the second servo.</a:t>
            </a:r>
            <a:endParaRPr lang="en-CA" dirty="0"/>
          </a:p>
        </p:txBody>
      </p:sp>
      <p:sp>
        <p:nvSpPr>
          <p:cNvPr id="4" name="Slide Number Placeholder 3"/>
          <p:cNvSpPr>
            <a:spLocks noGrp="1"/>
          </p:cNvSpPr>
          <p:nvPr>
            <p:ph type="sldNum" sz="quarter" idx="10"/>
          </p:nvPr>
        </p:nvSpPr>
        <p:spPr/>
        <p:txBody>
          <a:bodyPr/>
          <a:lstStyle/>
          <a:p>
            <a:fld id="{991C4847-6815-46DA-9C8D-E78C1DE7A9EE}" type="slidenum">
              <a:rPr lang="en-CA" smtClean="0"/>
              <a:pPr/>
              <a:t>8</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 initial design used an </a:t>
            </a:r>
            <a:r>
              <a:rPr lang="en-CA" dirty="0" err="1" smtClean="0"/>
              <a:t>fpga</a:t>
            </a:r>
            <a:r>
              <a:rPr lang="en-CA" dirty="0" smtClean="0"/>
              <a:t> as a configurable core.  This was designed to be a set of hardware cores intended to minimize the software load on the system</a:t>
            </a:r>
            <a:r>
              <a:rPr lang="en-CA" baseline="0" dirty="0" smtClean="0"/>
              <a:t> and latency from IMU updates to servo update.  Hardware cores included 3 UART serial interfaces for the IMU, GPS, and flight computer.  An SPI interface for High-frequency(200Hz) IMU inputs. An Interrupt controller and two specialized PWM controllers for servo control were created by our group.</a:t>
            </a:r>
            <a:endParaRPr lang="en-CA" dirty="0"/>
          </a:p>
        </p:txBody>
      </p:sp>
      <p:sp>
        <p:nvSpPr>
          <p:cNvPr id="4" name="Slide Number Placeholder 3"/>
          <p:cNvSpPr>
            <a:spLocks noGrp="1"/>
          </p:cNvSpPr>
          <p:nvPr>
            <p:ph type="sldNum" sz="quarter" idx="10"/>
          </p:nvPr>
        </p:nvSpPr>
        <p:spPr/>
        <p:txBody>
          <a:bodyPr/>
          <a:lstStyle/>
          <a:p>
            <a:fld id="{991C4847-6815-46DA-9C8D-E78C1DE7A9EE}" type="slidenum">
              <a:rPr lang="en-CA" smtClean="0"/>
              <a:pPr/>
              <a:t>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 i</a:t>
            </a:r>
            <a:r>
              <a:rPr lang="en-CA" baseline="0" dirty="0" smtClean="0"/>
              <a:t>s a simple diagram of our </a:t>
            </a:r>
            <a:r>
              <a:rPr lang="en-CA" baseline="0" dirty="0" err="1" smtClean="0"/>
              <a:t>fpga</a:t>
            </a:r>
            <a:r>
              <a:rPr lang="en-CA" baseline="0" dirty="0" smtClean="0"/>
              <a:t> based design.  Outside the green box are the external components required for signal conversion and electrical isolation.  And inside are the </a:t>
            </a:r>
            <a:r>
              <a:rPr lang="en-CA" baseline="0" dirty="0" err="1" smtClean="0"/>
              <a:t>fpga</a:t>
            </a:r>
            <a:r>
              <a:rPr lang="en-CA" baseline="0" dirty="0" smtClean="0"/>
              <a:t> based systems implemented in our initial design.  Our own hardware designs are the Servo controllers shown as one block, and the interrupt controller which combines all the various interrupt sources and feeds them into the micro blazes single interrupt input.</a:t>
            </a:r>
            <a:endParaRPr lang="en-CA" dirty="0"/>
          </a:p>
        </p:txBody>
      </p:sp>
      <p:sp>
        <p:nvSpPr>
          <p:cNvPr id="4" name="Slide Number Placeholder 3"/>
          <p:cNvSpPr>
            <a:spLocks noGrp="1"/>
          </p:cNvSpPr>
          <p:nvPr>
            <p:ph type="sldNum" sz="quarter" idx="10"/>
          </p:nvPr>
        </p:nvSpPr>
        <p:spPr/>
        <p:txBody>
          <a:bodyPr/>
          <a:lstStyle/>
          <a:p>
            <a:fld id="{991C4847-6815-46DA-9C8D-E78C1DE7A9EE}" type="slidenum">
              <a:rPr lang="en-CA" smtClean="0"/>
              <a:pPr/>
              <a:t>10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servo controllers were</a:t>
            </a:r>
            <a:r>
              <a:rPr lang="en-CA" baseline="0" dirty="0" smtClean="0"/>
              <a:t> implemented as a comparator and a counter which resets to zero after reaching its maximum value. If the value of the pulse width is less than that of the counter a logical 1 is out put, other wise the result is a logical 0.  in the case of our specialized servo PWM controller the pulse width lies in a range from 1 to 2ms, and is repeated 50 times per second.  In order to avoid glitches occurring should a pulse width be modified in it’s active region(point at grey area) the register storing the pulse width is only updated when the counter resets from it’s maximum value to zero.</a:t>
            </a:r>
            <a:endParaRPr lang="en-CA" dirty="0"/>
          </a:p>
        </p:txBody>
      </p:sp>
      <p:sp>
        <p:nvSpPr>
          <p:cNvPr id="4" name="Slide Number Placeholder 3"/>
          <p:cNvSpPr>
            <a:spLocks noGrp="1"/>
          </p:cNvSpPr>
          <p:nvPr>
            <p:ph type="sldNum" sz="quarter" idx="10"/>
          </p:nvPr>
        </p:nvSpPr>
        <p:spPr/>
        <p:txBody>
          <a:bodyPr/>
          <a:lstStyle/>
          <a:p>
            <a:fld id="{991C4847-6815-46DA-9C8D-E78C1DE7A9EE}" type="slidenum">
              <a:rPr lang="en-CA" smtClean="0"/>
              <a:pPr/>
              <a:t>11</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Interrupt</a:t>
            </a:r>
            <a:r>
              <a:rPr lang="en-CA" baseline="0" dirty="0" smtClean="0"/>
              <a:t> Controller...(pause)</a:t>
            </a:r>
          </a:p>
          <a:p>
            <a:r>
              <a:rPr lang="en-CA" baseline="0" dirty="0" smtClean="0"/>
              <a:t>The Interrupt Controller signals an interrupt if any of its inputs to high on the rising edge of the system clock.  This places the burden on the software interrupt service routine to identify the source which in our implementation is a matter of checking 4 device states and either receiving serial data or updating the servo pulse width.</a:t>
            </a:r>
            <a:endParaRPr lang="en-CA" dirty="0"/>
          </a:p>
        </p:txBody>
      </p:sp>
      <p:sp>
        <p:nvSpPr>
          <p:cNvPr id="4" name="Slide Number Placeholder 3"/>
          <p:cNvSpPr>
            <a:spLocks noGrp="1"/>
          </p:cNvSpPr>
          <p:nvPr>
            <p:ph type="sldNum" sz="quarter" idx="10"/>
          </p:nvPr>
        </p:nvSpPr>
        <p:spPr/>
        <p:txBody>
          <a:bodyPr/>
          <a:lstStyle/>
          <a:p>
            <a:fld id="{991C4847-6815-46DA-9C8D-E78C1DE7A9EE}" type="slidenum">
              <a:rPr lang="en-CA" smtClean="0"/>
              <a:pPr/>
              <a:t>12</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 current system utilizes a propeller</a:t>
            </a:r>
            <a:r>
              <a:rPr lang="en-CA" baseline="0" dirty="0" smtClean="0"/>
              <a:t> chip as the embedded processor as issues with the </a:t>
            </a:r>
            <a:r>
              <a:rPr lang="en-CA" baseline="0" dirty="0" err="1" smtClean="0"/>
              <a:t>fpga</a:t>
            </a:r>
            <a:r>
              <a:rPr lang="en-CA" baseline="0" dirty="0" smtClean="0"/>
              <a:t> tools, component failures and the inability to come up with a back up </a:t>
            </a:r>
            <a:r>
              <a:rPr lang="en-CA" baseline="0" dirty="0" err="1" smtClean="0"/>
              <a:t>imu</a:t>
            </a:r>
            <a:r>
              <a:rPr lang="en-CA" baseline="0" dirty="0" smtClean="0"/>
              <a:t> quickly on an </a:t>
            </a:r>
            <a:r>
              <a:rPr lang="en-CA" baseline="0" dirty="0" err="1" smtClean="0"/>
              <a:t>fpga</a:t>
            </a:r>
            <a:r>
              <a:rPr lang="en-CA" baseline="0" dirty="0" smtClean="0"/>
              <a:t> based platform...(see last slide before continuing)</a:t>
            </a:r>
          </a:p>
          <a:p>
            <a:r>
              <a:rPr lang="en-CA" baseline="0" dirty="0" smtClean="0"/>
              <a:t>The propeller chip is used in much the same way as the </a:t>
            </a:r>
            <a:r>
              <a:rPr lang="en-CA" baseline="0" dirty="0" err="1" smtClean="0"/>
              <a:t>fpga</a:t>
            </a:r>
            <a:r>
              <a:rPr lang="en-CA" baseline="0" dirty="0" smtClean="0"/>
              <a:t>.  It contains 8 cores which are divided among the tasks required in a similar manner to the hardware blocks of the </a:t>
            </a:r>
            <a:r>
              <a:rPr lang="en-CA" baseline="0" dirty="0" err="1" smtClean="0"/>
              <a:t>fpga</a:t>
            </a:r>
            <a:r>
              <a:rPr lang="en-CA" baseline="0" dirty="0" smtClean="0"/>
              <a:t>.  The GPS stream shown in both this slide and the next was left out in the current version as it is unnecessary for presenting, and would require some assembly optimizations requiring more time that we had available after redesigning around the propeller chip.  </a:t>
            </a:r>
            <a:endParaRPr lang="en-CA" dirty="0"/>
          </a:p>
        </p:txBody>
      </p:sp>
      <p:sp>
        <p:nvSpPr>
          <p:cNvPr id="4" name="Slide Number Placeholder 3"/>
          <p:cNvSpPr>
            <a:spLocks noGrp="1"/>
          </p:cNvSpPr>
          <p:nvPr>
            <p:ph type="sldNum" sz="quarter" idx="10"/>
          </p:nvPr>
        </p:nvSpPr>
        <p:spPr/>
        <p:txBody>
          <a:bodyPr/>
          <a:lstStyle/>
          <a:p>
            <a:fld id="{991C4847-6815-46DA-9C8D-E78C1DE7A9EE}" type="slidenum">
              <a:rPr lang="en-CA" smtClean="0"/>
              <a:pPr/>
              <a:t>15</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a diagram of the software implementation of the hardware cores used in the</a:t>
            </a:r>
            <a:r>
              <a:rPr lang="en-CA" baseline="0" dirty="0" smtClean="0"/>
              <a:t> initial design.  (click)The servo controllers behave in the same manner as they did in hardware in there own core(click).  (click)One notable addition it the math library which takes two cores to run all of the required trigonometry and floating point functions implemented in hardware in the </a:t>
            </a:r>
            <a:r>
              <a:rPr lang="en-CA" baseline="0" dirty="0" err="1" smtClean="0"/>
              <a:t>microblaze</a:t>
            </a:r>
            <a:r>
              <a:rPr lang="en-CA" baseline="0" dirty="0" smtClean="0"/>
              <a:t> architecture(click).  The GPS and flight computer communications shown (click)here differ from the current demonstration implementation as the GPS is </a:t>
            </a:r>
            <a:r>
              <a:rPr lang="en-CA" baseline="0" dirty="0" err="1" smtClean="0"/>
              <a:t>ommited</a:t>
            </a:r>
            <a:r>
              <a:rPr lang="en-CA" baseline="0" dirty="0" smtClean="0"/>
              <a:t> in </a:t>
            </a:r>
            <a:r>
              <a:rPr lang="en-CA" baseline="0" dirty="0" err="1" smtClean="0"/>
              <a:t>favor</a:t>
            </a:r>
            <a:r>
              <a:rPr lang="en-CA" baseline="0" dirty="0" smtClean="0"/>
              <a:t> of a simpler flight computer serial implementation using two dedicated cores(click). (still need to talk about IMUs </a:t>
            </a:r>
            <a:r>
              <a:rPr lang="en-CA" baseline="0" smtClean="0"/>
              <a:t>and revise)</a:t>
            </a:r>
            <a:endParaRPr lang="en-CA" dirty="0"/>
          </a:p>
        </p:txBody>
      </p:sp>
      <p:sp>
        <p:nvSpPr>
          <p:cNvPr id="4" name="Slide Number Placeholder 3"/>
          <p:cNvSpPr>
            <a:spLocks noGrp="1"/>
          </p:cNvSpPr>
          <p:nvPr>
            <p:ph type="sldNum" sz="quarter" idx="10"/>
          </p:nvPr>
        </p:nvSpPr>
        <p:spPr/>
        <p:txBody>
          <a:bodyPr/>
          <a:lstStyle/>
          <a:p>
            <a:fld id="{991C4847-6815-46DA-9C8D-E78C1DE7A9EE}" type="slidenum">
              <a:rPr lang="en-CA" smtClean="0"/>
              <a:pPr/>
              <a:t>16</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102C54-3BBC-4ECD-85F7-9DAEA04FCA26}" type="datetimeFigureOut">
              <a:rPr lang="en-US" smtClean="0"/>
              <a:pPr/>
              <a:t>4/9/2010</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CB45E2FA-21BF-4527-9201-2E245A3DD920}"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102C54-3BBC-4ECD-85F7-9DAEA04FCA26}" type="datetimeFigureOut">
              <a:rPr lang="en-US" smtClean="0"/>
              <a:pPr/>
              <a:t>4/9/2010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45E2FA-21BF-4527-9201-2E245A3DD920}"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102C54-3BBC-4ECD-85F7-9DAEA04FCA26}" type="datetimeFigureOut">
              <a:rPr lang="en-US" smtClean="0"/>
              <a:pPr/>
              <a:t>4/9/2010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45E2FA-21BF-4527-9201-2E245A3DD920}"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102C54-3BBC-4ECD-85F7-9DAEA04FCA26}" type="datetimeFigureOut">
              <a:rPr lang="en-US" smtClean="0"/>
              <a:pPr/>
              <a:t>4/9/2010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45E2FA-21BF-4527-9201-2E245A3DD920}"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102C54-3BBC-4ECD-85F7-9DAEA04FCA26}" type="datetimeFigureOut">
              <a:rPr lang="en-US" smtClean="0"/>
              <a:pPr/>
              <a:t>4/9/2010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45E2FA-21BF-4527-9201-2E245A3DD920}"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102C54-3BBC-4ECD-85F7-9DAEA04FCA26}" type="datetimeFigureOut">
              <a:rPr lang="en-US" smtClean="0"/>
              <a:pPr/>
              <a:t>4/9/2010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45E2FA-21BF-4527-9201-2E245A3DD920}"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102C54-3BBC-4ECD-85F7-9DAEA04FCA26}" type="datetimeFigureOut">
              <a:rPr lang="en-US" smtClean="0"/>
              <a:pPr/>
              <a:t>4/9/2010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B45E2FA-21BF-4527-9201-2E245A3DD920}"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1102C54-3BBC-4ECD-85F7-9DAEA04FCA26}" type="datetimeFigureOut">
              <a:rPr lang="en-US" smtClean="0"/>
              <a:pPr/>
              <a:t>4/9/2010</a:t>
            </a:fld>
            <a:endParaRPr lang="en-CA"/>
          </a:p>
        </p:txBody>
      </p:sp>
      <p:sp>
        <p:nvSpPr>
          <p:cNvPr id="8" name="Slide Number Placeholder 7"/>
          <p:cNvSpPr>
            <a:spLocks noGrp="1"/>
          </p:cNvSpPr>
          <p:nvPr>
            <p:ph type="sldNum" sz="quarter" idx="11"/>
          </p:nvPr>
        </p:nvSpPr>
        <p:spPr/>
        <p:txBody>
          <a:bodyPr/>
          <a:lstStyle/>
          <a:p>
            <a:fld id="{CB45E2FA-21BF-4527-9201-2E245A3DD920}" type="slidenum">
              <a:rPr lang="en-CA" smtClean="0"/>
              <a:pPr/>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02C54-3BBC-4ECD-85F7-9DAEA04FCA26}" type="datetimeFigureOut">
              <a:rPr lang="en-US" smtClean="0"/>
              <a:pPr/>
              <a:t>4/9/2010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B45E2FA-21BF-4527-9201-2E245A3DD920}"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102C54-3BBC-4ECD-85F7-9DAEA04FCA26}" type="datetimeFigureOut">
              <a:rPr lang="en-US" smtClean="0"/>
              <a:pPr/>
              <a:t>4/9/2010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156448" y="6422064"/>
            <a:ext cx="762000" cy="365125"/>
          </a:xfrm>
        </p:spPr>
        <p:txBody>
          <a:bodyPr/>
          <a:lstStyle/>
          <a:p>
            <a:fld id="{CB45E2FA-21BF-4527-9201-2E245A3DD920}"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1102C54-3BBC-4ECD-85F7-9DAEA04FCA26}" type="datetimeFigureOut">
              <a:rPr lang="en-US" smtClean="0"/>
              <a:pPr/>
              <a:t>4/9/2010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45E2FA-21BF-4527-9201-2E245A3DD920}"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1102C54-3BBC-4ECD-85F7-9DAEA04FCA26}" type="datetimeFigureOut">
              <a:rPr lang="en-US" smtClean="0"/>
              <a:pPr/>
              <a:t>4/9/2010</a:t>
            </a:fld>
            <a:endParaRPr lang="en-CA"/>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CA"/>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B45E2FA-21BF-4527-9201-2E245A3DD920}"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Users\David\Documents\CMPE%20450\picvids\P1020506.MOV.AVI"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David\Pictures\April%207,%202009\P1020491.MOV.AVI" TargetMode="External"/><Relationship Id="rId1" Type="http://schemas.openxmlformats.org/officeDocument/2006/relationships/video" Target="file:///C:\Users\David\Pictures\April%207,%202009\P4070043.AVI"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4422"/>
            <a:ext cx="8929718" cy="1658298"/>
          </a:xfrm>
        </p:spPr>
        <p:txBody>
          <a:bodyPr>
            <a:normAutofit/>
          </a:bodyPr>
          <a:lstStyle/>
          <a:p>
            <a:r>
              <a:rPr lang="en-CA" sz="4800" dirty="0" smtClean="0"/>
              <a:t>Dynamic CAMERA STABILIZATION SYSTEM</a:t>
            </a:r>
            <a:endParaRPr lang="en-CA" sz="4800" dirty="0"/>
          </a:p>
        </p:txBody>
      </p:sp>
      <p:sp>
        <p:nvSpPr>
          <p:cNvPr id="3" name="Subtitle 2"/>
          <p:cNvSpPr>
            <a:spLocks noGrp="1"/>
          </p:cNvSpPr>
          <p:nvPr>
            <p:ph type="subTitle" idx="1"/>
          </p:nvPr>
        </p:nvSpPr>
        <p:spPr>
          <a:xfrm>
            <a:off x="357158" y="285728"/>
            <a:ext cx="3765404" cy="752492"/>
          </a:xfrm>
        </p:spPr>
        <p:txBody>
          <a:bodyPr>
            <a:normAutofit fontScale="92500"/>
          </a:bodyPr>
          <a:lstStyle/>
          <a:p>
            <a:r>
              <a:rPr lang="en-CA" dirty="0" err="1" smtClean="0"/>
              <a:t>Reegan</a:t>
            </a:r>
            <a:r>
              <a:rPr lang="en-CA" dirty="0" smtClean="0"/>
              <a:t> </a:t>
            </a:r>
            <a:r>
              <a:rPr lang="en-CA" dirty="0" err="1" smtClean="0"/>
              <a:t>Worobec</a:t>
            </a:r>
            <a:r>
              <a:rPr lang="en-CA" dirty="0" smtClean="0"/>
              <a:t> &amp; David Sloan</a:t>
            </a:r>
          </a:p>
          <a:p>
            <a:r>
              <a:rPr lang="en-CA" dirty="0" smtClean="0"/>
              <a:t>In collaboration with UAARG</a:t>
            </a:r>
            <a:endParaRPr lang="en-CA" dirty="0"/>
          </a:p>
        </p:txBody>
      </p:sp>
      <p:pic>
        <p:nvPicPr>
          <p:cNvPr id="5" name="Picture 4" descr="biglogo.png"/>
          <p:cNvPicPr>
            <a:picLocks noChangeAspect="1"/>
          </p:cNvPicPr>
          <p:nvPr/>
        </p:nvPicPr>
        <p:blipFill>
          <a:blip r:embed="rId2" cstate="print"/>
          <a:stretch>
            <a:fillRect/>
          </a:stretch>
        </p:blipFill>
        <p:spPr>
          <a:xfrm>
            <a:off x="4123035" y="720077"/>
            <a:ext cx="372170" cy="372170"/>
          </a:xfrm>
          <a:prstGeom prst="rect">
            <a:avLst/>
          </a:prstGeom>
        </p:spPr>
      </p:pic>
      <p:pic>
        <p:nvPicPr>
          <p:cNvPr id="6" name="Picture 5" descr="P4070046.JPG"/>
          <p:cNvPicPr>
            <a:picLocks noChangeAspect="1"/>
          </p:cNvPicPr>
          <p:nvPr/>
        </p:nvPicPr>
        <p:blipFill>
          <a:blip r:embed="rId3" cstate="print"/>
          <a:stretch>
            <a:fillRect/>
          </a:stretch>
        </p:blipFill>
        <p:spPr>
          <a:xfrm>
            <a:off x="142844" y="2285992"/>
            <a:ext cx="3321849" cy="4429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protocrop.jpg"/>
          <p:cNvPicPr>
            <a:picLocks noChangeAspect="1"/>
          </p:cNvPicPr>
          <p:nvPr/>
        </p:nvPicPr>
        <p:blipFill>
          <a:blip r:embed="rId4" cstate="print"/>
          <a:stretch>
            <a:fillRect/>
          </a:stretch>
        </p:blipFill>
        <p:spPr>
          <a:xfrm>
            <a:off x="3929058" y="3085062"/>
            <a:ext cx="4714908" cy="3643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itchFamily="34" charset="0"/>
                <a:cs typeface="Calibri" pitchFamily="34" charset="0"/>
              </a:rPr>
              <a:t>SYSTEM VIEW (WITH FPGA)</a:t>
            </a:r>
            <a:endParaRPr lang="en-CA" dirty="0">
              <a:latin typeface="Calibri" pitchFamily="34" charset="0"/>
              <a:cs typeface="Calibri" pitchFamily="34" charset="0"/>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4414" y="1214422"/>
            <a:ext cx="6714199" cy="5425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libri" pitchFamily="34" charset="0"/>
                <a:cs typeface="Calibri" pitchFamily="34" charset="0"/>
              </a:rPr>
              <a:t>SERVO CONTROLLER</a:t>
            </a:r>
            <a:endParaRPr lang="en-CA" dirty="0">
              <a:latin typeface="Calibri" pitchFamily="34" charset="0"/>
              <a:cs typeface="Calibri" pitchFamily="34" charset="0"/>
            </a:endParaRPr>
          </a:p>
        </p:txBody>
      </p:sp>
      <p:pic>
        <p:nvPicPr>
          <p:cNvPr id="4" name="Picture 3" descr="servoPWMdiag.png"/>
          <p:cNvPicPr>
            <a:picLocks noChangeAspect="1"/>
          </p:cNvPicPr>
          <p:nvPr/>
        </p:nvPicPr>
        <p:blipFill>
          <a:blip r:embed="rId4" cstate="print"/>
          <a:stretch>
            <a:fillRect/>
          </a:stretch>
        </p:blipFill>
        <p:spPr>
          <a:xfrm>
            <a:off x="357158" y="2214554"/>
            <a:ext cx="3308164" cy="3215279"/>
          </a:xfrm>
          <a:prstGeom prst="rect">
            <a:avLst/>
          </a:prstGeom>
          <a:solidFill>
            <a:schemeClr val="tx1"/>
          </a:solidFill>
          <a:ln w="38100" cap="sq">
            <a:solidFill>
              <a:schemeClr val="bg1"/>
            </a:solidFill>
            <a:prstDash val="solid"/>
            <a:miter lim="800000"/>
          </a:ln>
          <a:effectLst>
            <a:outerShdw blurRad="50800" dist="38100" dir="2700000" algn="tl" rotWithShape="0">
              <a:srgbClr val="000000">
                <a:alpha val="43000"/>
              </a:srgbClr>
            </a:outerShdw>
          </a:effectLst>
        </p:spPr>
      </p:pic>
      <p:pic>
        <p:nvPicPr>
          <p:cNvPr id="5" name="P1020506.MOV.AVI">
            <a:hlinkClick r:id="" action="ppaction://media"/>
          </p:cNvPr>
          <p:cNvPicPr>
            <a:picLocks noRot="1" noChangeAspect="1"/>
          </p:cNvPicPr>
          <p:nvPr>
            <a:videoFile r:link="rId1"/>
          </p:nvPr>
        </p:nvPicPr>
        <p:blipFill>
          <a:blip r:embed="rId5" cstate="print"/>
          <a:stretch>
            <a:fillRect/>
          </a:stretch>
        </p:blipFill>
        <p:spPr>
          <a:xfrm>
            <a:off x="4286248" y="2143116"/>
            <a:ext cx="4429156" cy="332186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itchFamily="34" charset="0"/>
                <a:cs typeface="Calibri" pitchFamily="34" charset="0"/>
              </a:rPr>
              <a:t>INTERRUPT CONTROLLER</a:t>
            </a:r>
            <a:endParaRPr lang="en-CA" dirty="0">
              <a:latin typeface="Calibri" pitchFamily="34" charset="0"/>
              <a:cs typeface="Calibri" pitchFamily="34" charset="0"/>
            </a:endParaRPr>
          </a:p>
        </p:txBody>
      </p:sp>
      <p:sp>
        <p:nvSpPr>
          <p:cNvPr id="3" name="Content Placeholder 2"/>
          <p:cNvSpPr>
            <a:spLocks noGrp="1"/>
          </p:cNvSpPr>
          <p:nvPr>
            <p:ph idx="1"/>
          </p:nvPr>
        </p:nvSpPr>
        <p:spPr/>
        <p:txBody>
          <a:bodyPr/>
          <a:lstStyle/>
          <a:p>
            <a:pPr>
              <a:buNone/>
            </a:pPr>
            <a:endParaRPr lang="en-CA" dirty="0" smtClean="0"/>
          </a:p>
          <a:p>
            <a:pPr>
              <a:buNone/>
            </a:pPr>
            <a:r>
              <a:rPr lang="en-CA" dirty="0" smtClean="0"/>
              <a:t>	</a:t>
            </a:r>
          </a:p>
          <a:p>
            <a:pPr>
              <a:buNone/>
            </a:pPr>
            <a:endParaRPr lang="en-CA" dirty="0" smtClean="0"/>
          </a:p>
          <a:p>
            <a:pPr>
              <a:buNone/>
            </a:pPr>
            <a:r>
              <a:rPr lang="en-CA" dirty="0" smtClean="0"/>
              <a:t>	OUT &lt;= IN1 or IN2 or IN3 or IN4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itchFamily="34" charset="0"/>
                <a:cs typeface="Calibri" pitchFamily="34" charset="0"/>
              </a:rPr>
              <a:t>GPS INVOLVEMENT</a:t>
            </a:r>
            <a:endParaRPr lang="en-CA" dirty="0">
              <a:latin typeface="Calibri" pitchFamily="34" charset="0"/>
              <a:cs typeface="Calibri" pitchFamily="34" charset="0"/>
            </a:endParaRPr>
          </a:p>
        </p:txBody>
      </p:sp>
      <p:sp>
        <p:nvSpPr>
          <p:cNvPr id="3" name="Content Placeholder 2"/>
          <p:cNvSpPr>
            <a:spLocks noGrp="1"/>
          </p:cNvSpPr>
          <p:nvPr>
            <p:ph idx="1"/>
          </p:nvPr>
        </p:nvSpPr>
        <p:spPr/>
        <p:txBody>
          <a:bodyPr>
            <a:normAutofit fontScale="92500" lnSpcReduction="20000"/>
          </a:bodyPr>
          <a:lstStyle/>
          <a:p>
            <a:r>
              <a:rPr lang="en-CA" dirty="0" smtClean="0"/>
              <a:t>GPS information is fed through a UART connection as a continuous stream</a:t>
            </a:r>
          </a:p>
          <a:p>
            <a:r>
              <a:rPr lang="en-CA" dirty="0" smtClean="0"/>
              <a:t>We have parsing routines written to extract vital information we need for the microcontroller</a:t>
            </a:r>
          </a:p>
          <a:p>
            <a:pPr lvl="1"/>
            <a:r>
              <a:rPr lang="en-CA" dirty="0" smtClean="0"/>
              <a:t>Fix (Latitude/Longitude) converted to radians</a:t>
            </a:r>
          </a:p>
          <a:p>
            <a:pPr lvl="1"/>
            <a:r>
              <a:rPr lang="en-CA" dirty="0" smtClean="0"/>
              <a:t>Altitude [m]</a:t>
            </a:r>
          </a:p>
          <a:p>
            <a:pPr lvl="1"/>
            <a:r>
              <a:rPr lang="en-CA" dirty="0" smtClean="0"/>
              <a:t>Speed [m/s]</a:t>
            </a:r>
          </a:p>
          <a:p>
            <a:pPr lvl="1"/>
            <a:r>
              <a:rPr lang="en-CA" dirty="0" smtClean="0"/>
              <a:t>Speed bearing (direction of travel)</a:t>
            </a:r>
            <a:endParaRPr lang="en-CA" dirty="0"/>
          </a:p>
          <a:p>
            <a:r>
              <a:rPr lang="en-CA" dirty="0" smtClean="0"/>
              <a:t>NMEA sentence:</a:t>
            </a:r>
          </a:p>
          <a:p>
            <a:pPr lvl="1"/>
            <a:r>
              <a:rPr lang="en-CA" sz="2800" dirty="0" smtClean="0"/>
              <a:t>$GPGGA,123519,4807.038,N,01131.000,E,1,08,0.9,545.4,M,46.9,M,,*47</a:t>
            </a:r>
            <a:endParaRPr lang="en-CA" sz="2800" dirty="0" smtClean="0">
              <a:latin typeface="Calibri" pitchFamily="34" charset="0"/>
              <a:cs typeface="Calibri" pitchFamily="34" charset="0"/>
            </a:endParaRPr>
          </a:p>
          <a:p>
            <a:pPr lvl="1"/>
            <a:endParaRPr lang="en-CA"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libri" pitchFamily="34" charset="0"/>
                <a:cs typeface="Calibri" pitchFamily="34" charset="0"/>
              </a:rPr>
              <a:t>OBSTACLES</a:t>
            </a:r>
            <a:endParaRPr lang="en-CA" dirty="0">
              <a:latin typeface="Calibri" pitchFamily="34" charset="0"/>
              <a:cs typeface="Calibri" pitchFamily="34" charset="0"/>
            </a:endParaRPr>
          </a:p>
        </p:txBody>
      </p:sp>
      <p:sp>
        <p:nvSpPr>
          <p:cNvPr id="3" name="Content Placeholder 2"/>
          <p:cNvSpPr>
            <a:spLocks noGrp="1"/>
          </p:cNvSpPr>
          <p:nvPr>
            <p:ph idx="1"/>
          </p:nvPr>
        </p:nvSpPr>
        <p:spPr/>
        <p:txBody>
          <a:bodyPr>
            <a:normAutofit fontScale="92500"/>
          </a:bodyPr>
          <a:lstStyle/>
          <a:p>
            <a:r>
              <a:rPr lang="en-CA" dirty="0" smtClean="0"/>
              <a:t>Difficult development environment to interface our components</a:t>
            </a:r>
          </a:p>
          <a:p>
            <a:pPr lvl="1"/>
            <a:r>
              <a:rPr lang="en-CA" dirty="0" smtClean="0"/>
              <a:t>Unfamiliar environment to create custom hardware</a:t>
            </a:r>
          </a:p>
          <a:p>
            <a:r>
              <a:rPr lang="en-CA" dirty="0" smtClean="0"/>
              <a:t>Numerous operating issues with some of our components</a:t>
            </a:r>
          </a:p>
          <a:p>
            <a:pPr lvl="1"/>
            <a:r>
              <a:rPr lang="en-CA" dirty="0" smtClean="0"/>
              <a:t>Two IMU chips became unusable </a:t>
            </a:r>
          </a:p>
          <a:p>
            <a:pPr lvl="2"/>
            <a:r>
              <a:rPr lang="en-CA" dirty="0" smtClean="0"/>
              <a:t>one DOA, and a second spontaneously shorted</a:t>
            </a:r>
          </a:p>
          <a:p>
            <a:pPr lvl="1"/>
            <a:r>
              <a:rPr lang="en-CA" dirty="0" smtClean="0"/>
              <a:t>FPGA breakout board came with pins un-soldered</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91264" cy="1143000"/>
          </a:xfrm>
        </p:spPr>
        <p:txBody>
          <a:bodyPr>
            <a:normAutofit/>
          </a:bodyPr>
          <a:lstStyle/>
          <a:p>
            <a:r>
              <a:rPr lang="en-CA" dirty="0" smtClean="0">
                <a:latin typeface="Calibri" pitchFamily="34" charset="0"/>
                <a:cs typeface="Calibri" pitchFamily="34" charset="0"/>
              </a:rPr>
              <a:t>SYSTEM VIEW (WITH PROPELLER)</a:t>
            </a:r>
            <a:endParaRPr lang="en-CA" dirty="0">
              <a:latin typeface="Calibri" pitchFamily="34" charset="0"/>
              <a:cs typeface="Calibri"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5852" y="1214422"/>
            <a:ext cx="6457919" cy="5385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90537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itchFamily="34" charset="0"/>
                <a:cs typeface="Calibri" pitchFamily="34" charset="0"/>
              </a:rPr>
              <a:t>SOFTWARE FLOW DIAGRAM</a:t>
            </a:r>
            <a:endParaRPr lang="en-CA" dirty="0">
              <a:latin typeface="Calibri" pitchFamily="34" charset="0"/>
              <a:cs typeface="Calibri"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911" y="1214766"/>
            <a:ext cx="7858180" cy="5526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2500298" y="1785926"/>
            <a:ext cx="357190" cy="276999"/>
          </a:xfrm>
          <a:prstGeom prst="rect">
            <a:avLst/>
          </a:prstGeom>
          <a:solidFill>
            <a:schemeClr val="tx1"/>
          </a:solidFill>
          <a:ln>
            <a:solidFill>
              <a:schemeClr val="bg1"/>
            </a:solidFill>
          </a:ln>
        </p:spPr>
        <p:txBody>
          <a:bodyPr wrap="square" rtlCol="0">
            <a:spAutoFit/>
          </a:bodyPr>
          <a:lstStyle/>
          <a:p>
            <a:r>
              <a:rPr lang="en-CA" sz="1200" dirty="0" smtClean="0">
                <a:solidFill>
                  <a:schemeClr val="bg1"/>
                </a:solidFill>
              </a:rPr>
              <a:t>or</a:t>
            </a:r>
            <a:endParaRPr lang="en-CA" sz="12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28"/>
            <a:ext cx="7467600" cy="1143000"/>
          </a:xfrm>
        </p:spPr>
        <p:txBody>
          <a:bodyPr/>
          <a:lstStyle/>
          <a:p>
            <a:pPr algn="ctr"/>
            <a:r>
              <a:rPr lang="en-CA" dirty="0" smtClean="0">
                <a:latin typeface="Calibri" pitchFamily="34" charset="0"/>
                <a:cs typeface="Calibri" pitchFamily="34" charset="0"/>
              </a:rPr>
              <a:t>QUESTIONS?</a:t>
            </a:r>
            <a:endParaRPr lang="en-CA" dirty="0">
              <a:latin typeface="Calibri" pitchFamily="34" charset="0"/>
              <a:cs typeface="Calibri" pitchFamily="34" charset="0"/>
            </a:endParaRPr>
          </a:p>
        </p:txBody>
      </p:sp>
      <p:pic>
        <p:nvPicPr>
          <p:cNvPr id="5" name="Picture 4" descr="P1020455.JPG"/>
          <p:cNvPicPr>
            <a:picLocks noChangeAspect="1"/>
          </p:cNvPicPr>
          <p:nvPr/>
        </p:nvPicPr>
        <p:blipFill>
          <a:blip r:embed="rId2" cstate="print"/>
          <a:stretch>
            <a:fillRect/>
          </a:stretch>
        </p:blipFill>
        <p:spPr>
          <a:xfrm>
            <a:off x="5429256" y="4000504"/>
            <a:ext cx="3619493" cy="2714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P1020478.JPG"/>
          <p:cNvPicPr>
            <a:picLocks noChangeAspect="1"/>
          </p:cNvPicPr>
          <p:nvPr/>
        </p:nvPicPr>
        <p:blipFill>
          <a:blip r:embed="rId3" cstate="print"/>
          <a:stretch>
            <a:fillRect/>
          </a:stretch>
        </p:blipFill>
        <p:spPr>
          <a:xfrm>
            <a:off x="71406" y="125017"/>
            <a:ext cx="3357553" cy="2518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P1020468.JPG"/>
          <p:cNvPicPr>
            <a:picLocks noChangeAspect="1"/>
          </p:cNvPicPr>
          <p:nvPr/>
        </p:nvPicPr>
        <p:blipFill>
          <a:blip r:embed="rId4" cstate="print"/>
          <a:stretch>
            <a:fillRect/>
          </a:stretch>
        </p:blipFill>
        <p:spPr>
          <a:xfrm>
            <a:off x="71406" y="3857628"/>
            <a:ext cx="2928926" cy="2909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P4070041.JPG"/>
          <p:cNvPicPr>
            <a:picLocks noChangeAspect="1"/>
          </p:cNvPicPr>
          <p:nvPr/>
        </p:nvPicPr>
        <p:blipFill>
          <a:blip r:embed="rId5" cstate="print"/>
          <a:stretch>
            <a:fillRect/>
          </a:stretch>
        </p:blipFill>
        <p:spPr>
          <a:xfrm>
            <a:off x="5572132" y="53578"/>
            <a:ext cx="3500430" cy="2625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itchFamily="34" charset="0"/>
                <a:cs typeface="Calibri" pitchFamily="34" charset="0"/>
              </a:rPr>
              <a:t>WHAT IS IT?</a:t>
            </a:r>
            <a:endParaRPr lang="en-CA" dirty="0">
              <a:latin typeface="Calibri" pitchFamily="34" charset="0"/>
              <a:cs typeface="Calibri"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67544" y="1285860"/>
            <a:ext cx="8208912" cy="530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4644008" y="3286124"/>
            <a:ext cx="1071000" cy="214314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2"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itchFamily="34" charset="0"/>
                <a:cs typeface="Calibri" pitchFamily="34" charset="0"/>
              </a:rPr>
              <a:t>WHAT IS IT?</a:t>
            </a:r>
            <a:endParaRPr lang="en-CA"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CA" dirty="0" smtClean="0"/>
              <a:t>An additional system intended to enhance the image processing capabilities of UAARGs UAV</a:t>
            </a:r>
          </a:p>
          <a:p>
            <a:r>
              <a:rPr lang="en-CA" dirty="0" smtClean="0"/>
              <a:t>A dynamic stability controller that updates its position in real time based on aircraft pitch and roll</a:t>
            </a:r>
          </a:p>
          <a:p>
            <a:r>
              <a:rPr lang="en-CA" dirty="0" smtClean="0"/>
              <a:t>Has the potential to track ground targets given their GPS coordinates</a:t>
            </a:r>
          </a:p>
          <a:p>
            <a:endParaRPr lang="en-CA" dirty="0" smtClean="0"/>
          </a:p>
          <a:p>
            <a:endParaRPr lang="en-CA"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itchFamily="34" charset="0"/>
                <a:cs typeface="Calibri" pitchFamily="34" charset="0"/>
              </a:rPr>
              <a:t>WHAT DOES IT DO?</a:t>
            </a:r>
            <a:endParaRPr lang="en-CA"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CA" dirty="0" smtClean="0"/>
              <a:t>Stabilizes a camera platform relative to ground independent of aircraft pitch and roll</a:t>
            </a:r>
          </a:p>
          <a:p>
            <a:pPr lvl="1"/>
            <a:r>
              <a:rPr lang="en-CA" dirty="0" smtClean="0"/>
              <a:t>Gathers sensor data from an onboard GPS and IMU (Inertial Measurement Unit) and stabilizes a camera platform by means of a pair of servo motors</a:t>
            </a:r>
          </a:p>
          <a:p>
            <a:endParaRPr lang="en-CA"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29256" y="4357694"/>
            <a:ext cx="3563888" cy="2348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itchFamily="34" charset="0"/>
                <a:cs typeface="Calibri" pitchFamily="34" charset="0"/>
              </a:rPr>
              <a:t>OUR GOAL</a:t>
            </a:r>
            <a:endParaRPr lang="en-CA"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CA" dirty="0" smtClean="0"/>
              <a:t>Develop a system utilizing an FPGA</a:t>
            </a:r>
          </a:p>
          <a:p>
            <a:r>
              <a:rPr lang="en-CA" dirty="0" smtClean="0"/>
              <a:t>Keep platform stabilized</a:t>
            </a:r>
          </a:p>
          <a:p>
            <a:pPr lvl="1"/>
            <a:r>
              <a:rPr lang="en-CA" dirty="0" smtClean="0"/>
              <a:t>Read GPS data, send positional instructions to servo motors to adjust platform</a:t>
            </a:r>
          </a:p>
          <a:p>
            <a:r>
              <a:rPr lang="en-CA" dirty="0" smtClean="0"/>
              <a:t>GPS point tracking</a:t>
            </a:r>
          </a:p>
          <a:p>
            <a:pPr lvl="1"/>
            <a:r>
              <a:rPr lang="en-CA" dirty="0" smtClean="0"/>
              <a:t>Set camera angle at fixed location as opposed to relative ground plane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itchFamily="34" charset="0"/>
                <a:cs typeface="Calibri" pitchFamily="34" charset="0"/>
              </a:rPr>
              <a:t>ACTION!</a:t>
            </a:r>
            <a:endParaRPr lang="en-CA" dirty="0">
              <a:latin typeface="Calibri" pitchFamily="34" charset="0"/>
              <a:cs typeface="Calibri" pitchFamily="34" charset="0"/>
            </a:endParaRPr>
          </a:p>
        </p:txBody>
      </p:sp>
      <p:pic>
        <p:nvPicPr>
          <p:cNvPr id="6" name="P4070043.AVI">
            <a:hlinkClick r:id="" action="ppaction://media"/>
          </p:cNvPr>
          <p:cNvPicPr>
            <a:picLocks noRot="1" noChangeAspect="1"/>
          </p:cNvPicPr>
          <p:nvPr>
            <a:videoFile r:link="rId1"/>
          </p:nvPr>
        </p:nvPicPr>
        <p:blipFill>
          <a:blip r:embed="rId4" cstate="print"/>
          <a:stretch>
            <a:fillRect/>
          </a:stretch>
        </p:blipFill>
        <p:spPr>
          <a:xfrm>
            <a:off x="4572000" y="1928802"/>
            <a:ext cx="4286280" cy="3214710"/>
          </a:xfrm>
          <a:prstGeom prst="rect">
            <a:avLst/>
          </a:prstGeom>
        </p:spPr>
      </p:pic>
      <p:pic>
        <p:nvPicPr>
          <p:cNvPr id="4" name="P1020491.MOV.AVI">
            <a:hlinkClick r:id="" action="ppaction://media"/>
          </p:cNvPr>
          <p:cNvPicPr>
            <a:picLocks noRot="1" noChangeAspect="1"/>
          </p:cNvPicPr>
          <p:nvPr>
            <a:videoFile r:link="rId2"/>
          </p:nvPr>
        </p:nvPicPr>
        <p:blipFill>
          <a:blip r:embed="rId5" cstate="print"/>
          <a:stretch>
            <a:fillRect/>
          </a:stretch>
        </p:blipFill>
        <p:spPr>
          <a:xfrm>
            <a:off x="285720" y="1928802"/>
            <a:ext cx="4286312" cy="321473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mute="1">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itchFamily="34" charset="0"/>
                <a:cs typeface="Calibri" pitchFamily="34" charset="0"/>
              </a:rPr>
              <a:t>HOW DOES IT DO THIS?</a:t>
            </a:r>
            <a:endParaRPr lang="en-CA" dirty="0">
              <a:latin typeface="Calibri" pitchFamily="34" charset="0"/>
              <a:cs typeface="Calibri" pitchFamily="34" charset="0"/>
            </a:endParaRPr>
          </a:p>
        </p:txBody>
      </p:sp>
      <p:sp>
        <p:nvSpPr>
          <p:cNvPr id="3" name="Content Placeholder 2"/>
          <p:cNvSpPr>
            <a:spLocks noGrp="1"/>
          </p:cNvSpPr>
          <p:nvPr>
            <p:ph idx="1"/>
          </p:nvPr>
        </p:nvSpPr>
        <p:spPr>
          <a:xfrm>
            <a:off x="457200" y="1600201"/>
            <a:ext cx="7467600" cy="3543312"/>
          </a:xfrm>
        </p:spPr>
        <p:txBody>
          <a:bodyPr>
            <a:normAutofit fontScale="85000" lnSpcReduction="20000"/>
          </a:bodyPr>
          <a:lstStyle/>
          <a:p>
            <a:r>
              <a:rPr lang="en-CA" dirty="0" smtClean="0"/>
              <a:t>The IMU takes measurements at a rate of 50Hz and calculates required servo positions</a:t>
            </a:r>
          </a:p>
          <a:p>
            <a:r>
              <a:rPr lang="en-CA" dirty="0" smtClean="0"/>
              <a:t>This information is then forwarded to the PWM controller to update the servo motor positions</a:t>
            </a:r>
          </a:p>
          <a:p>
            <a:r>
              <a:rPr lang="en-CA" dirty="0" smtClean="0"/>
              <a:t>It constantly polls for these updates, sending speed calibration data from the GPS to the IMU, and adjusts camera angle</a:t>
            </a:r>
          </a:p>
          <a:p>
            <a:pPr>
              <a:buNone/>
            </a:pPr>
            <a:endParaRPr lang="en-CA" dirty="0"/>
          </a:p>
          <a:p>
            <a:pPr>
              <a:buNone/>
            </a:pPr>
            <a:r>
              <a:rPr lang="en-CA" dirty="0" smtClean="0"/>
              <a:t> </a:t>
            </a:r>
          </a:p>
        </p:txBody>
      </p:sp>
      <p:pic>
        <p:nvPicPr>
          <p:cNvPr id="4" name="Picture 3" descr="PicDiagram.jpg"/>
          <p:cNvPicPr>
            <a:picLocks noChangeAspect="1"/>
          </p:cNvPicPr>
          <p:nvPr/>
        </p:nvPicPr>
        <p:blipFill>
          <a:blip r:embed="rId3" cstate="print"/>
          <a:stretch>
            <a:fillRect/>
          </a:stretch>
        </p:blipFill>
        <p:spPr>
          <a:xfrm>
            <a:off x="5000628" y="4070106"/>
            <a:ext cx="4000496" cy="2632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29388" y="1357298"/>
            <a:ext cx="2714612" cy="3970318"/>
          </a:xfrm>
          <a:prstGeom prst="rect">
            <a:avLst/>
          </a:prstGeom>
          <a:solidFill>
            <a:srgbClr val="FFFFFF">
              <a:alpha val="40000"/>
            </a:srgbClr>
          </a:solidFill>
          <a:ln>
            <a:solidFill>
              <a:srgbClr val="000000"/>
            </a:solidFill>
          </a:ln>
        </p:spPr>
        <p:txBody>
          <a:bodyPr wrap="square" rtlCol="0">
            <a:spAutoFit/>
          </a:bodyPr>
          <a:lstStyle/>
          <a:p>
            <a:r>
              <a:rPr lang="en-CA" dirty="0" smtClean="0"/>
              <a:t> </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2" name="Title 1"/>
          <p:cNvSpPr>
            <a:spLocks noGrp="1"/>
          </p:cNvSpPr>
          <p:nvPr>
            <p:ph type="title"/>
          </p:nvPr>
        </p:nvSpPr>
        <p:spPr/>
        <p:txBody>
          <a:bodyPr>
            <a:normAutofit/>
          </a:bodyPr>
          <a:lstStyle/>
          <a:p>
            <a:r>
              <a:rPr lang="en-CA" dirty="0" smtClean="0">
                <a:latin typeface="Calibri" pitchFamily="34" charset="0"/>
                <a:cs typeface="Calibri" pitchFamily="34" charset="0"/>
              </a:rPr>
              <a:t>HOW DOES IT DO THIS? (</a:t>
            </a:r>
            <a:r>
              <a:rPr lang="en-CA" dirty="0" err="1" smtClean="0">
                <a:latin typeface="Calibri" pitchFamily="34" charset="0"/>
                <a:cs typeface="Calibri" pitchFamily="34" charset="0"/>
              </a:rPr>
              <a:t>con’t</a:t>
            </a:r>
            <a:r>
              <a:rPr lang="en-CA" dirty="0" smtClean="0">
                <a:latin typeface="Calibri" pitchFamily="34" charset="0"/>
                <a:cs typeface="Calibri" pitchFamily="34" charset="0"/>
              </a:rPr>
              <a:t>)</a:t>
            </a:r>
            <a:endParaRPr lang="en-CA" dirty="0">
              <a:latin typeface="Calibri" pitchFamily="34" charset="0"/>
              <a:cs typeface="Calibri" pitchFamily="34" charset="0"/>
            </a:endParaRPr>
          </a:p>
        </p:txBody>
      </p:sp>
      <p:sp>
        <p:nvSpPr>
          <p:cNvPr id="3" name="Content Placeholder 2"/>
          <p:cNvSpPr>
            <a:spLocks noGrp="1"/>
          </p:cNvSpPr>
          <p:nvPr>
            <p:ph idx="1"/>
          </p:nvPr>
        </p:nvSpPr>
        <p:spPr>
          <a:xfrm>
            <a:off x="457200" y="1412776"/>
            <a:ext cx="6186502" cy="4752528"/>
          </a:xfrm>
        </p:spPr>
        <p:txBody>
          <a:bodyPr>
            <a:normAutofit fontScale="77500" lnSpcReduction="20000"/>
          </a:bodyPr>
          <a:lstStyle/>
          <a:p>
            <a:r>
              <a:rPr lang="en-CA" dirty="0" smtClean="0">
                <a:latin typeface="Calibri" pitchFamily="34" charset="0"/>
                <a:cs typeface="Calibri" pitchFamily="34" charset="0"/>
              </a:rPr>
              <a:t>Essential Matrix math</a:t>
            </a:r>
          </a:p>
          <a:p>
            <a:pPr lvl="1"/>
            <a:r>
              <a:rPr lang="en-CA" dirty="0" smtClean="0">
                <a:latin typeface="Calibri" pitchFamily="34" charset="0"/>
                <a:cs typeface="Calibri" pitchFamily="34" charset="0"/>
              </a:rPr>
              <a:t>Normalize input vectors (frame orientation, and gimble orientation)</a:t>
            </a:r>
          </a:p>
          <a:p>
            <a:pPr lvl="1"/>
            <a:r>
              <a:rPr lang="en-CA" dirty="0" smtClean="0">
                <a:latin typeface="Calibri" pitchFamily="34" charset="0"/>
                <a:cs typeface="Calibri" pitchFamily="34" charset="0"/>
              </a:rPr>
              <a:t>Project onto the frame servo’s rotational plane</a:t>
            </a:r>
          </a:p>
          <a:p>
            <a:pPr lvl="1"/>
            <a:r>
              <a:rPr lang="en-CA" dirty="0" smtClean="0">
                <a:latin typeface="Calibri" pitchFamily="34" charset="0"/>
                <a:cs typeface="Calibri" pitchFamily="34" charset="0"/>
              </a:rPr>
              <a:t>Calculate first servo rotation</a:t>
            </a:r>
          </a:p>
          <a:p>
            <a:pPr lvl="1"/>
            <a:r>
              <a:rPr lang="en-CA" dirty="0" smtClean="0">
                <a:latin typeface="Calibri" pitchFamily="34" charset="0"/>
                <a:cs typeface="Calibri" pitchFamily="34" charset="0"/>
              </a:rPr>
              <a:t>Transform frame orientation with new servo position</a:t>
            </a:r>
          </a:p>
          <a:p>
            <a:pPr lvl="1"/>
            <a:r>
              <a:rPr lang="en-CA" dirty="0" smtClean="0">
                <a:latin typeface="Calibri" pitchFamily="34" charset="0"/>
                <a:cs typeface="Calibri" pitchFamily="34" charset="0"/>
              </a:rPr>
              <a:t>Project onto the second servo’s rotational plane</a:t>
            </a:r>
          </a:p>
          <a:p>
            <a:pPr lvl="1"/>
            <a:r>
              <a:rPr lang="en-CA" dirty="0" smtClean="0">
                <a:latin typeface="Calibri" pitchFamily="34" charset="0"/>
                <a:cs typeface="Calibri" pitchFamily="34" charset="0"/>
              </a:rPr>
              <a:t>Calculate second servo rotation and update servo positions</a:t>
            </a:r>
          </a:p>
          <a:p>
            <a:r>
              <a:rPr lang="en-CA" dirty="0" smtClean="0">
                <a:latin typeface="Calibri" pitchFamily="34" charset="0"/>
                <a:cs typeface="Calibri" pitchFamily="34" charset="0"/>
              </a:rPr>
              <a:t>GPS parsing*</a:t>
            </a:r>
          </a:p>
          <a:p>
            <a:pPr lvl="1"/>
            <a:r>
              <a:rPr lang="en-CA" dirty="0" smtClean="0">
                <a:latin typeface="Calibri" pitchFamily="34" charset="0"/>
                <a:cs typeface="Calibri" pitchFamily="34" charset="0"/>
              </a:rPr>
              <a:t>Reads in NMEA sentences and parses for</a:t>
            </a:r>
            <a:endParaRPr lang="en-CA" dirty="0">
              <a:latin typeface="Calibri" pitchFamily="34" charset="0"/>
              <a:cs typeface="Calibri" pitchFamily="34" charset="0"/>
            </a:endParaRPr>
          </a:p>
          <a:p>
            <a:pPr marL="448056" lvl="1" indent="0">
              <a:buNone/>
            </a:pPr>
            <a:r>
              <a:rPr lang="en-CA" dirty="0">
                <a:latin typeface="Calibri" pitchFamily="34" charset="0"/>
                <a:cs typeface="Calibri" pitchFamily="34" charset="0"/>
              </a:rPr>
              <a:t> </a:t>
            </a:r>
            <a:r>
              <a:rPr lang="en-CA" dirty="0" smtClean="0">
                <a:latin typeface="Calibri" pitchFamily="34" charset="0"/>
                <a:cs typeface="Calibri" pitchFamily="34" charset="0"/>
              </a:rPr>
              <a:t>   relevant information</a:t>
            </a:r>
          </a:p>
        </p:txBody>
      </p:sp>
      <p:sp>
        <p:nvSpPr>
          <p:cNvPr id="4" name="TextBox 3"/>
          <p:cNvSpPr txBox="1"/>
          <p:nvPr/>
        </p:nvSpPr>
        <p:spPr>
          <a:xfrm>
            <a:off x="3143208" y="6581001"/>
            <a:ext cx="6000792" cy="276999"/>
          </a:xfrm>
          <a:prstGeom prst="rect">
            <a:avLst/>
          </a:prstGeom>
          <a:noFill/>
        </p:spPr>
        <p:txBody>
          <a:bodyPr wrap="square" rtlCol="0">
            <a:spAutoFit/>
          </a:bodyPr>
          <a:lstStyle/>
          <a:p>
            <a:pPr algn="r"/>
            <a:r>
              <a:rPr lang="en-CA" sz="1200" dirty="0" smtClean="0">
                <a:latin typeface="Calibri" pitchFamily="34" charset="0"/>
                <a:cs typeface="Calibri" pitchFamily="34" charset="0"/>
              </a:rPr>
              <a:t>*Function completed in a desktop environment but not implemented in demo project</a:t>
            </a:r>
            <a:endParaRPr lang="en-CA" sz="1200" dirty="0">
              <a:latin typeface="Calibri" pitchFamily="34" charset="0"/>
              <a:cs typeface="Calibri" pitchFamily="34" charset="0"/>
            </a:endParaRPr>
          </a:p>
        </p:txBody>
      </p:sp>
      <p:pic>
        <p:nvPicPr>
          <p:cNvPr id="6" name="Picture 5" descr="X-prog.png"/>
          <p:cNvPicPr>
            <a:picLocks noChangeAspect="1"/>
          </p:cNvPicPr>
          <p:nvPr/>
        </p:nvPicPr>
        <p:blipFill>
          <a:blip r:embed="rId3" cstate="print"/>
          <a:stretch>
            <a:fillRect/>
          </a:stretch>
        </p:blipFill>
        <p:spPr>
          <a:xfrm>
            <a:off x="6858016" y="1214423"/>
            <a:ext cx="2285984" cy="2194544"/>
          </a:xfrm>
          <a:prstGeom prst="rect">
            <a:avLst/>
          </a:prstGeom>
        </p:spPr>
      </p:pic>
      <p:pic>
        <p:nvPicPr>
          <p:cNvPr id="7" name="Picture 6" descr="Y-prog.png"/>
          <p:cNvPicPr>
            <a:picLocks noChangeAspect="1"/>
          </p:cNvPicPr>
          <p:nvPr/>
        </p:nvPicPr>
        <p:blipFill>
          <a:blip r:embed="rId4" cstate="print"/>
          <a:stretch>
            <a:fillRect/>
          </a:stretch>
        </p:blipFill>
        <p:spPr>
          <a:xfrm>
            <a:off x="6286512" y="3214686"/>
            <a:ext cx="2661920" cy="201880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pitchFamily="34" charset="0"/>
                <a:cs typeface="Calibri" pitchFamily="34" charset="0"/>
              </a:rPr>
              <a:t>THE FPGA</a:t>
            </a:r>
            <a:endParaRPr lang="en-CA" dirty="0">
              <a:latin typeface="Calibri" pitchFamily="34" charset="0"/>
              <a:cs typeface="Calibri" pitchFamily="34" charset="0"/>
            </a:endParaRPr>
          </a:p>
        </p:txBody>
      </p:sp>
      <p:sp>
        <p:nvSpPr>
          <p:cNvPr id="6" name="Content Placeholder 2"/>
          <p:cNvSpPr>
            <a:spLocks noGrp="1"/>
          </p:cNvSpPr>
          <p:nvPr>
            <p:ph idx="1"/>
          </p:nvPr>
        </p:nvSpPr>
        <p:spPr>
          <a:xfrm>
            <a:off x="457200" y="1600200"/>
            <a:ext cx="7467600" cy="4525963"/>
          </a:xfrm>
        </p:spPr>
        <p:txBody>
          <a:bodyPr>
            <a:normAutofit/>
          </a:bodyPr>
          <a:lstStyle/>
          <a:p>
            <a:r>
              <a:rPr lang="en-CA" dirty="0" smtClean="0"/>
              <a:t>The initial design utilized an </a:t>
            </a:r>
          </a:p>
          <a:p>
            <a:pPr>
              <a:buNone/>
            </a:pPr>
            <a:r>
              <a:rPr lang="en-CA" dirty="0" smtClean="0"/>
              <a:t>	FPGA as a reconfigurable microcontroller</a:t>
            </a:r>
          </a:p>
          <a:p>
            <a:pPr lvl="1"/>
            <a:r>
              <a:rPr lang="en-CA" dirty="0" smtClean="0"/>
              <a:t>Communicates with Inertial Measurement Unit (IMU), GPS, Flight Computer, and two servo motors</a:t>
            </a:r>
          </a:p>
          <a:p>
            <a:pPr lvl="1"/>
            <a:r>
              <a:rPr lang="en-CA" dirty="0" smtClean="0"/>
              <a:t>Sends information to servos via PWM controllers</a:t>
            </a:r>
          </a:p>
          <a:p>
            <a:endParaRPr lang="en-CA" dirty="0" smtClean="0"/>
          </a:p>
          <a:p>
            <a:endParaRPr lang="en-CA" dirty="0"/>
          </a:p>
        </p:txBody>
      </p:sp>
      <p:pic>
        <p:nvPicPr>
          <p:cNvPr id="7" name="Picture 6" descr="P1020378.JPG"/>
          <p:cNvPicPr>
            <a:picLocks noChangeAspect="1"/>
          </p:cNvPicPr>
          <p:nvPr/>
        </p:nvPicPr>
        <p:blipFill>
          <a:blip r:embed="rId3" cstate="print"/>
          <a:stretch>
            <a:fillRect/>
          </a:stretch>
        </p:blipFill>
        <p:spPr>
          <a:xfrm>
            <a:off x="6357950" y="214314"/>
            <a:ext cx="2571736" cy="2357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1685</TotalTime>
  <Words>1163</Words>
  <Application>Microsoft Office PowerPoint</Application>
  <PresentationFormat>On-screen Show (4:3)</PresentationFormat>
  <Paragraphs>100</Paragraphs>
  <Slides>17</Slides>
  <Notes>8</Notes>
  <HiddenSlides>0</HiddenSlides>
  <MMClips>3</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Technic</vt:lpstr>
      <vt:lpstr>Dynamic CAMERA STABILIZATION SYSTEM</vt:lpstr>
      <vt:lpstr>WHAT IS IT?</vt:lpstr>
      <vt:lpstr>WHAT IS IT?</vt:lpstr>
      <vt:lpstr>WHAT DOES IT DO?</vt:lpstr>
      <vt:lpstr>OUR GOAL</vt:lpstr>
      <vt:lpstr>ACTION!</vt:lpstr>
      <vt:lpstr>HOW DOES IT DO THIS?</vt:lpstr>
      <vt:lpstr>HOW DOES IT DO THIS? (con’t)</vt:lpstr>
      <vt:lpstr>THE FPGA</vt:lpstr>
      <vt:lpstr>SYSTEM VIEW (WITH FPGA)</vt:lpstr>
      <vt:lpstr>SERVO CONTROLLER</vt:lpstr>
      <vt:lpstr>INTERRUPT CONTROLLER</vt:lpstr>
      <vt:lpstr>GPS INVOLVEMENT</vt:lpstr>
      <vt:lpstr>OBSTACLES</vt:lpstr>
      <vt:lpstr>SYSTEM VIEW (WITH PROPELLER)</vt:lpstr>
      <vt:lpstr>SOFTWARE FLOW DIAGRAM</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CAMERA GIMBAL CONTROLLER</dc:title>
  <dc:creator>Reegan</dc:creator>
  <cp:lastModifiedBy>David</cp:lastModifiedBy>
  <cp:revision>125</cp:revision>
  <dcterms:created xsi:type="dcterms:W3CDTF">2010-03-31T03:20:20Z</dcterms:created>
  <dcterms:modified xsi:type="dcterms:W3CDTF">2010-04-10T00:19:07Z</dcterms:modified>
</cp:coreProperties>
</file>