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346400" cy="21396325"/>
  <p:notesSz cx="21126450" cy="27527250"/>
  <p:defaultTextStyle>
    <a:defPPr>
      <a:defRPr lang="en-US"/>
    </a:defPPr>
    <a:lvl1pPr marL="0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1358452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2716903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4075355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5433807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6792258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8150710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9509162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0867613" algn="l" defTabSz="2716903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9">
          <p15:clr>
            <a:srgbClr val="A4A3A4"/>
          </p15:clr>
        </p15:guide>
        <p15:guide id="2" pos="8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28"/>
    <a:srgbClr val="006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469" autoAdjust="0"/>
    <p:restoredTop sz="83350" autoAdjust="0"/>
  </p:normalViewPr>
  <p:slideViewPr>
    <p:cSldViewPr>
      <p:cViewPr varScale="1">
        <p:scale>
          <a:sx n="71" d="100"/>
          <a:sy n="71" d="100"/>
        </p:scale>
        <p:origin x="4872" y="102"/>
      </p:cViewPr>
      <p:guideLst>
        <p:guide orient="horz" pos="6739"/>
        <p:guide pos="8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9154795" cy="1376363"/>
          </a:xfrm>
          <a:prstGeom prst="rect">
            <a:avLst/>
          </a:prstGeom>
        </p:spPr>
        <p:txBody>
          <a:bodyPr vert="horz" lIns="278013" tIns="139006" rIns="278013" bIns="139006" rtlCol="0"/>
          <a:lstStyle>
            <a:lvl1pPr algn="l">
              <a:defRPr sz="36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966769" y="0"/>
            <a:ext cx="9154795" cy="1376363"/>
          </a:xfrm>
          <a:prstGeom prst="rect">
            <a:avLst/>
          </a:prstGeom>
        </p:spPr>
        <p:txBody>
          <a:bodyPr vert="horz" lIns="278013" tIns="139006" rIns="278013" bIns="139006" rtlCol="0"/>
          <a:lstStyle>
            <a:lvl1pPr algn="r">
              <a:defRPr sz="3600"/>
            </a:lvl1pPr>
          </a:lstStyle>
          <a:p>
            <a:fld id="{B22375EF-ED23-4B26-B0C2-EC83B2507EAB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25863" y="2063750"/>
            <a:ext cx="13674725" cy="10321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78013" tIns="139006" rIns="278013" bIns="13900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112647" y="13075443"/>
            <a:ext cx="16901159" cy="12387263"/>
          </a:xfrm>
          <a:prstGeom prst="rect">
            <a:avLst/>
          </a:prstGeom>
        </p:spPr>
        <p:txBody>
          <a:bodyPr vert="horz" lIns="278013" tIns="139006" rIns="278013" bIns="13900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26146111"/>
            <a:ext cx="9154795" cy="1376363"/>
          </a:xfrm>
          <a:prstGeom prst="rect">
            <a:avLst/>
          </a:prstGeom>
        </p:spPr>
        <p:txBody>
          <a:bodyPr vert="horz" lIns="278013" tIns="139006" rIns="278013" bIns="139006" rtlCol="0" anchor="b"/>
          <a:lstStyle>
            <a:lvl1pPr algn="l">
              <a:defRPr sz="36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966769" y="26146111"/>
            <a:ext cx="9154795" cy="1376363"/>
          </a:xfrm>
          <a:prstGeom prst="rect">
            <a:avLst/>
          </a:prstGeom>
        </p:spPr>
        <p:txBody>
          <a:bodyPr vert="horz" lIns="278013" tIns="139006" rIns="278013" bIns="139006" rtlCol="0" anchor="b"/>
          <a:lstStyle>
            <a:lvl1pPr algn="r">
              <a:defRPr sz="3600"/>
            </a:lvl1pPr>
          </a:lstStyle>
          <a:p>
            <a:fld id="{804FAE9D-5563-4AA7-B76B-9B216F35F29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2404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1358452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2716903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4075355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5433807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6792258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8150710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9509162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10867613" algn="l" defTabSz="27169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25863" y="2063750"/>
            <a:ext cx="13674725" cy="10321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For colour</a:t>
            </a:r>
            <a:r>
              <a:rPr lang="en-CA" baseline="0" dirty="0" smtClean="0"/>
              <a:t> ideas, </a:t>
            </a:r>
            <a:r>
              <a:rPr lang="en-CA" dirty="0" smtClean="0"/>
              <a:t>University Visual Identity Guidelines</a:t>
            </a:r>
            <a:r>
              <a:rPr lang="en-CA" baseline="0" dirty="0" smtClean="0"/>
              <a:t> can be found here: http</a:t>
            </a:r>
            <a:r>
              <a:rPr lang="en-CA" baseline="0" smtClean="0"/>
              <a:t>://www.toolkit.ualberta.ca/VisualIdentityGuidelines.aspx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FAE9D-5563-4AA7-B76B-9B216F35F294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37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5980" y="6646730"/>
            <a:ext cx="24094440" cy="45863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1960" y="12124584"/>
            <a:ext cx="19842480" cy="54679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58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16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075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433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792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150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50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867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030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235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76833" y="2511101"/>
            <a:ext cx="21683028" cy="535551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17907" y="2511101"/>
            <a:ext cx="64586485" cy="535551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880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505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170" y="13749121"/>
            <a:ext cx="24094440" cy="4249548"/>
          </a:xfrm>
        </p:spPr>
        <p:txBody>
          <a:bodyPr anchor="t"/>
          <a:lstStyle>
            <a:lvl1pPr algn="l">
              <a:defRPr sz="119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9170" y="9068677"/>
            <a:ext cx="24094440" cy="4680445"/>
          </a:xfrm>
        </p:spPr>
        <p:txBody>
          <a:bodyPr anchor="b"/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1pPr>
            <a:lvl2pPr marL="1358452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71690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3pPr>
            <a:lvl4pPr marL="4075355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5433807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79225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815071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9509162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1086761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318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7909" y="14645588"/>
            <a:ext cx="43134755" cy="41420709"/>
          </a:xfrm>
        </p:spPr>
        <p:txBody>
          <a:bodyPr/>
          <a:lstStyle>
            <a:lvl1pPr>
              <a:defRPr sz="8300"/>
            </a:lvl1pPr>
            <a:lvl2pPr>
              <a:defRPr sz="72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25101" y="14645588"/>
            <a:ext cx="43134758" cy="41420709"/>
          </a:xfrm>
        </p:spPr>
        <p:txBody>
          <a:bodyPr/>
          <a:lstStyle>
            <a:lvl1pPr>
              <a:defRPr sz="8300"/>
            </a:lvl1pPr>
            <a:lvl2pPr>
              <a:defRPr sz="72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075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320" y="856845"/>
            <a:ext cx="25511760" cy="35660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2" y="4789411"/>
            <a:ext cx="12524582" cy="1995999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58452" indent="0">
              <a:buNone/>
              <a:defRPr sz="6000" b="1"/>
            </a:lvl2pPr>
            <a:lvl3pPr marL="2716903" indent="0">
              <a:buNone/>
              <a:defRPr sz="5400" b="1"/>
            </a:lvl3pPr>
            <a:lvl4pPr marL="4075355" indent="0">
              <a:buNone/>
              <a:defRPr sz="4700" b="1"/>
            </a:lvl4pPr>
            <a:lvl5pPr marL="5433807" indent="0">
              <a:buNone/>
              <a:defRPr sz="4700" b="1"/>
            </a:lvl5pPr>
            <a:lvl6pPr marL="6792258" indent="0">
              <a:buNone/>
              <a:defRPr sz="4700" b="1"/>
            </a:lvl6pPr>
            <a:lvl7pPr marL="8150710" indent="0">
              <a:buNone/>
              <a:defRPr sz="4700" b="1"/>
            </a:lvl7pPr>
            <a:lvl8pPr marL="9509162" indent="0">
              <a:buNone/>
              <a:defRPr sz="4700" b="1"/>
            </a:lvl8pPr>
            <a:lvl9pPr marL="10867613" indent="0">
              <a:buNone/>
              <a:defRPr sz="4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7322" y="6785410"/>
            <a:ext cx="12524582" cy="12327652"/>
          </a:xfrm>
        </p:spPr>
        <p:txBody>
          <a:bodyPr/>
          <a:lstStyle>
            <a:lvl1pPr>
              <a:defRPr sz="7200"/>
            </a:lvl1pPr>
            <a:lvl2pPr>
              <a:defRPr sz="6000"/>
            </a:lvl2pPr>
            <a:lvl3pPr>
              <a:defRPr sz="54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399582" y="4789411"/>
            <a:ext cx="12529503" cy="1995999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58452" indent="0">
              <a:buNone/>
              <a:defRPr sz="6000" b="1"/>
            </a:lvl2pPr>
            <a:lvl3pPr marL="2716903" indent="0">
              <a:buNone/>
              <a:defRPr sz="5400" b="1"/>
            </a:lvl3pPr>
            <a:lvl4pPr marL="4075355" indent="0">
              <a:buNone/>
              <a:defRPr sz="4700" b="1"/>
            </a:lvl4pPr>
            <a:lvl5pPr marL="5433807" indent="0">
              <a:buNone/>
              <a:defRPr sz="4700" b="1"/>
            </a:lvl5pPr>
            <a:lvl6pPr marL="6792258" indent="0">
              <a:buNone/>
              <a:defRPr sz="4700" b="1"/>
            </a:lvl6pPr>
            <a:lvl7pPr marL="8150710" indent="0">
              <a:buNone/>
              <a:defRPr sz="4700" b="1"/>
            </a:lvl7pPr>
            <a:lvl8pPr marL="9509162" indent="0">
              <a:buNone/>
              <a:defRPr sz="4700" b="1"/>
            </a:lvl8pPr>
            <a:lvl9pPr marL="10867613" indent="0">
              <a:buNone/>
              <a:defRPr sz="4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399582" y="6785410"/>
            <a:ext cx="12529503" cy="12327652"/>
          </a:xfrm>
        </p:spPr>
        <p:txBody>
          <a:bodyPr/>
          <a:lstStyle>
            <a:lvl1pPr>
              <a:defRPr sz="7200"/>
            </a:lvl1pPr>
            <a:lvl2pPr>
              <a:defRPr sz="6000"/>
            </a:lvl2pPr>
            <a:lvl3pPr>
              <a:defRPr sz="54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505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62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060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322" y="851891"/>
            <a:ext cx="9325770" cy="3625488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2657" y="851893"/>
            <a:ext cx="15846425" cy="18261170"/>
          </a:xfrm>
        </p:spPr>
        <p:txBody>
          <a:bodyPr/>
          <a:lstStyle>
            <a:lvl1pPr>
              <a:defRPr sz="9500"/>
            </a:lvl1pPr>
            <a:lvl2pPr>
              <a:defRPr sz="83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322" y="4477381"/>
            <a:ext cx="9325770" cy="14635682"/>
          </a:xfrm>
        </p:spPr>
        <p:txBody>
          <a:bodyPr/>
          <a:lstStyle>
            <a:lvl1pPr marL="0" indent="0">
              <a:buNone/>
              <a:defRPr sz="4200"/>
            </a:lvl1pPr>
            <a:lvl2pPr marL="1358452" indent="0">
              <a:buNone/>
              <a:defRPr sz="3500"/>
            </a:lvl2pPr>
            <a:lvl3pPr marL="2716903" indent="0">
              <a:buNone/>
              <a:defRPr sz="2900"/>
            </a:lvl3pPr>
            <a:lvl4pPr marL="4075355" indent="0">
              <a:buNone/>
              <a:defRPr sz="2600"/>
            </a:lvl4pPr>
            <a:lvl5pPr marL="5433807" indent="0">
              <a:buNone/>
              <a:defRPr sz="2600"/>
            </a:lvl5pPr>
            <a:lvl6pPr marL="6792258" indent="0">
              <a:buNone/>
              <a:defRPr sz="2600"/>
            </a:lvl6pPr>
            <a:lvl7pPr marL="8150710" indent="0">
              <a:buNone/>
              <a:defRPr sz="2600"/>
            </a:lvl7pPr>
            <a:lvl8pPr marL="9509162" indent="0">
              <a:buNone/>
              <a:defRPr sz="2600"/>
            </a:lvl8pPr>
            <a:lvl9pPr marL="10867613" indent="0">
              <a:buNone/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16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093" y="14977428"/>
            <a:ext cx="17007840" cy="1768169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56093" y="1911801"/>
            <a:ext cx="17007840" cy="12837795"/>
          </a:xfrm>
        </p:spPr>
        <p:txBody>
          <a:bodyPr/>
          <a:lstStyle>
            <a:lvl1pPr marL="0" indent="0">
              <a:buNone/>
              <a:defRPr sz="9500"/>
            </a:lvl1pPr>
            <a:lvl2pPr marL="1358452" indent="0">
              <a:buNone/>
              <a:defRPr sz="8300"/>
            </a:lvl2pPr>
            <a:lvl3pPr marL="2716903" indent="0">
              <a:buNone/>
              <a:defRPr sz="7200"/>
            </a:lvl3pPr>
            <a:lvl4pPr marL="4075355" indent="0">
              <a:buNone/>
              <a:defRPr sz="6000"/>
            </a:lvl4pPr>
            <a:lvl5pPr marL="5433807" indent="0">
              <a:buNone/>
              <a:defRPr sz="6000"/>
            </a:lvl5pPr>
            <a:lvl6pPr marL="6792258" indent="0">
              <a:buNone/>
              <a:defRPr sz="6000"/>
            </a:lvl6pPr>
            <a:lvl7pPr marL="8150710" indent="0">
              <a:buNone/>
              <a:defRPr sz="6000"/>
            </a:lvl7pPr>
            <a:lvl8pPr marL="9509162" indent="0">
              <a:buNone/>
              <a:defRPr sz="6000"/>
            </a:lvl8pPr>
            <a:lvl9pPr marL="10867613" indent="0">
              <a:buNone/>
              <a:defRPr sz="6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093" y="16745597"/>
            <a:ext cx="17007840" cy="2511096"/>
          </a:xfrm>
        </p:spPr>
        <p:txBody>
          <a:bodyPr/>
          <a:lstStyle>
            <a:lvl1pPr marL="0" indent="0">
              <a:buNone/>
              <a:defRPr sz="4200"/>
            </a:lvl1pPr>
            <a:lvl2pPr marL="1358452" indent="0">
              <a:buNone/>
              <a:defRPr sz="3500"/>
            </a:lvl2pPr>
            <a:lvl3pPr marL="2716903" indent="0">
              <a:buNone/>
              <a:defRPr sz="2900"/>
            </a:lvl3pPr>
            <a:lvl4pPr marL="4075355" indent="0">
              <a:buNone/>
              <a:defRPr sz="2600"/>
            </a:lvl4pPr>
            <a:lvl5pPr marL="5433807" indent="0">
              <a:buNone/>
              <a:defRPr sz="2600"/>
            </a:lvl5pPr>
            <a:lvl6pPr marL="6792258" indent="0">
              <a:buNone/>
              <a:defRPr sz="2600"/>
            </a:lvl6pPr>
            <a:lvl7pPr marL="8150710" indent="0">
              <a:buNone/>
              <a:defRPr sz="2600"/>
            </a:lvl7pPr>
            <a:lvl8pPr marL="9509162" indent="0">
              <a:buNone/>
              <a:defRPr sz="2600"/>
            </a:lvl8pPr>
            <a:lvl9pPr marL="10867613" indent="0">
              <a:buNone/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213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7320" y="856845"/>
            <a:ext cx="25511760" cy="3566054"/>
          </a:xfrm>
          <a:prstGeom prst="rect">
            <a:avLst/>
          </a:prstGeom>
        </p:spPr>
        <p:txBody>
          <a:bodyPr vert="horz" lIns="271690" tIns="135845" rIns="271690" bIns="13584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0" y="4992479"/>
            <a:ext cx="25511760" cy="14120586"/>
          </a:xfrm>
          <a:prstGeom prst="rect">
            <a:avLst/>
          </a:prstGeom>
        </p:spPr>
        <p:txBody>
          <a:bodyPr vert="horz" lIns="271690" tIns="135845" rIns="271690" bIns="13584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7320" y="19831225"/>
            <a:ext cx="6614160" cy="1139156"/>
          </a:xfrm>
          <a:prstGeom prst="rect">
            <a:avLst/>
          </a:prstGeom>
        </p:spPr>
        <p:txBody>
          <a:bodyPr vert="horz" lIns="271690" tIns="135845" rIns="271690" bIns="135845" rtlCol="0" anchor="ctr"/>
          <a:lstStyle>
            <a:lvl1pPr algn="l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40084-D16F-4AAA-AB2B-541E9DCDB31E}" type="datetimeFigureOut">
              <a:rPr lang="en-CA" smtClean="0"/>
              <a:pPr/>
              <a:t>2016-03-27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85020" y="19831225"/>
            <a:ext cx="8976360" cy="1139156"/>
          </a:xfrm>
          <a:prstGeom prst="rect">
            <a:avLst/>
          </a:prstGeom>
        </p:spPr>
        <p:txBody>
          <a:bodyPr vert="horz" lIns="271690" tIns="135845" rIns="271690" bIns="135845" rtlCol="0" anchor="ctr"/>
          <a:lstStyle>
            <a:lvl1pPr algn="ct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14920" y="19831225"/>
            <a:ext cx="6614160" cy="1139156"/>
          </a:xfrm>
          <a:prstGeom prst="rect">
            <a:avLst/>
          </a:prstGeom>
        </p:spPr>
        <p:txBody>
          <a:bodyPr vert="horz" lIns="271690" tIns="135845" rIns="271690" bIns="135845" rtlCol="0" anchor="ctr"/>
          <a:lstStyle>
            <a:lvl1pPr algn="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736C8-2E6D-4DBD-92C7-B049CBB5A78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946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16903" rtl="0" eaLnBrk="1" latinLnBrk="0" hangingPunct="1">
        <a:spcBef>
          <a:spcPct val="0"/>
        </a:spcBef>
        <a:buNone/>
        <a:defRPr sz="1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18839" indent="-1018839" algn="l" defTabSz="2716903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207484" indent="-849032" algn="l" defTabSz="2716903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3396130" indent="-679226" algn="l" defTabSz="2716903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4754581" indent="-679226" algn="l" defTabSz="2716903" rtl="0" eaLnBrk="1" latinLnBrk="0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13033" indent="-679226" algn="l" defTabSz="2716903" rtl="0" eaLnBrk="1" latinLnBrk="0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471485" indent="-679226" algn="l" defTabSz="271690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8829936" indent="-679226" algn="l" defTabSz="271690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188388" indent="-679226" algn="l" defTabSz="271690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1546840" indent="-679226" algn="l" defTabSz="271690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58452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16903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075355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33807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92258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710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509162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867613" algn="l" defTabSz="2716903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warthmore.edu/NatSci/cpurrin1/posteradvice.htm" TargetMode="External"/><Relationship Id="rId3" Type="http://schemas.openxmlformats.org/officeDocument/2006/relationships/image" Target="../media/image1.gif"/><Relationship Id="rId7" Type="http://schemas.openxmlformats.org/officeDocument/2006/relationships/hyperlink" Target="http://helpdesk.ualberta.ca/printi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://abacus.bates.edu/~bpfohl/poste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4"/>
          <p:cNvSpPr>
            <a:spLocks noChangeArrowheads="1"/>
          </p:cNvSpPr>
          <p:nvPr/>
        </p:nvSpPr>
        <p:spPr bwMode="auto">
          <a:xfrm>
            <a:off x="457200" y="509437"/>
            <a:ext cx="27432000" cy="2037745"/>
          </a:xfrm>
          <a:prstGeom prst="rect">
            <a:avLst/>
          </a:prstGeom>
          <a:solidFill>
            <a:srgbClr val="006546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89690" tIns="44842" rIns="89690" bIns="44842" anchor="ctr"/>
          <a:lstStyle/>
          <a:p>
            <a:pPr algn="ctr" defTabSz="895492"/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ECE 492 - Computer Engineering Design Project</a:t>
            </a:r>
            <a:endParaRPr lang="en-A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defTabSz="895492"/>
            <a:r>
              <a:rPr lang="en-AU" sz="6000" dirty="0" smtClean="0">
                <a:solidFill>
                  <a:schemeClr val="bg1"/>
                </a:solidFill>
                <a:latin typeface="Arial Black" pitchFamily="34" charset="0"/>
              </a:rPr>
              <a:t>&lt;</a:t>
            </a:r>
            <a:r>
              <a:rPr lang="en-AU" sz="6000" dirty="0">
                <a:solidFill>
                  <a:schemeClr val="bg1"/>
                </a:solidFill>
                <a:latin typeface="Arial Black" pitchFamily="34" charset="0"/>
              </a:rPr>
              <a:t>Project Title&gt;</a:t>
            </a:r>
          </a:p>
        </p:txBody>
      </p:sp>
      <p:graphicFrame>
        <p:nvGraphicFramePr>
          <p:cNvPr id="10" name="Group 4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03928"/>
              </p:ext>
            </p:extLst>
          </p:nvPr>
        </p:nvGraphicFramePr>
        <p:xfrm>
          <a:off x="457200" y="2453179"/>
          <a:ext cx="27432000" cy="709269"/>
        </p:xfrm>
        <a:graphic>
          <a:graphicData uri="http://schemas.openxmlformats.org/drawingml/2006/table">
            <a:tbl>
              <a:tblPr/>
              <a:tblGrid>
                <a:gridCol w="22021455"/>
                <a:gridCol w="5410545"/>
              </a:tblGrid>
              <a:tr h="709269">
                <a:tc>
                  <a:txBody>
                    <a:bodyPr/>
                    <a:lstStyle/>
                    <a:p>
                      <a:pPr marL="0" marR="0" lvl="0" indent="0" algn="l" defTabSz="499268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&lt;Insert team member names here&gt;</a:t>
                      </a:r>
                    </a:p>
                  </a:txBody>
                  <a:tcPr marL="271572" marR="91562" marT="48973" marB="48973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9268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2016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271572" marR="91562" marT="48973" marB="489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78"/>
          <p:cNvSpPr>
            <a:spLocks noChangeArrowheads="1"/>
          </p:cNvSpPr>
          <p:nvPr/>
        </p:nvSpPr>
        <p:spPr bwMode="auto">
          <a:xfrm>
            <a:off x="457200" y="3687449"/>
            <a:ext cx="27432000" cy="1558622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705" tIns="44852" rIns="89705" bIns="44852" anchor="ctr"/>
          <a:lstStyle/>
          <a:p>
            <a:endParaRPr lang="en-CA" dirty="0"/>
          </a:p>
        </p:txBody>
      </p:sp>
      <p:pic>
        <p:nvPicPr>
          <p:cNvPr id="1025" name="Picture 1" descr="http://www.uofaweb.ualberta.ca/CMS/images/common/shi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323" y="8395940"/>
            <a:ext cx="809447" cy="151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" name="Group 60"/>
          <p:cNvGrpSpPr/>
          <p:nvPr/>
        </p:nvGrpSpPr>
        <p:grpSpPr>
          <a:xfrm>
            <a:off x="304800" y="18934050"/>
            <a:ext cx="27588058" cy="2037745"/>
            <a:chOff x="304800" y="16916400"/>
            <a:chExt cx="27588058" cy="1828800"/>
          </a:xfrm>
        </p:grpSpPr>
        <p:sp>
          <p:nvSpPr>
            <p:cNvPr id="13" name="Rectangle 144"/>
            <p:cNvSpPr>
              <a:spLocks noChangeArrowheads="1"/>
            </p:cNvSpPr>
            <p:nvPr/>
          </p:nvSpPr>
          <p:spPr bwMode="auto">
            <a:xfrm>
              <a:off x="453543" y="17215945"/>
              <a:ext cx="27439315" cy="1324303"/>
            </a:xfrm>
            <a:prstGeom prst="rect">
              <a:avLst/>
            </a:prstGeom>
            <a:solidFill>
              <a:srgbClr val="006546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lIns="89690" tIns="44842" rIns="89690" bIns="44842" anchor="ctr"/>
            <a:lstStyle/>
            <a:p>
              <a:pPr algn="r" defTabSz="895492"/>
              <a:r>
                <a:rPr lang="en-AU" sz="5000" b="1" dirty="0">
                  <a:solidFill>
                    <a:schemeClr val="bg1"/>
                  </a:solidFill>
                  <a:latin typeface="Garamond" pitchFamily="18" charset="0"/>
                </a:rPr>
                <a:t>Department of Electrical &amp; Computer Engineering</a:t>
              </a:r>
            </a:p>
          </p:txBody>
        </p:sp>
        <p:pic>
          <p:nvPicPr>
            <p:cNvPr id="12" name="Picture 380" descr="UofA_transparent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6916400"/>
              <a:ext cx="5837382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Text Box 80"/>
          <p:cNvSpPr txBox="1">
            <a:spLocks noChangeArrowheads="1"/>
          </p:cNvSpPr>
          <p:nvPr/>
        </p:nvSpPr>
        <p:spPr bwMode="auto">
          <a:xfrm>
            <a:off x="708831" y="13284276"/>
            <a:ext cx="6400800" cy="4775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>
                <a:latin typeface="Arial" charset="0"/>
              </a:rPr>
              <a:t>Font Sizes and Types</a:t>
            </a:r>
          </a:p>
          <a:p>
            <a:pPr algn="just">
              <a:spcBef>
                <a:spcPts val="600"/>
              </a:spcBef>
              <a:spcAft>
                <a:spcPts val="1500"/>
              </a:spcAft>
            </a:pPr>
            <a:r>
              <a:rPr lang="en-US" dirty="0" smtClean="0"/>
              <a:t>For paragraph </a:t>
            </a:r>
            <a:r>
              <a:rPr lang="en-US" dirty="0"/>
              <a:t>text </a:t>
            </a:r>
            <a:r>
              <a:rPr lang="en-US" dirty="0" smtClean="0"/>
              <a:t>24-28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/>
              <a:t>text works well. Section titles should be sized </a:t>
            </a:r>
            <a:r>
              <a:rPr lang="en-US" dirty="0" smtClean="0"/>
              <a:t>appropriately, </a:t>
            </a:r>
            <a:r>
              <a:rPr lang="en-US" dirty="0"/>
              <a:t>40 </a:t>
            </a:r>
            <a:r>
              <a:rPr lang="en-US" dirty="0" err="1"/>
              <a:t>pt</a:t>
            </a:r>
            <a:r>
              <a:rPr lang="en-US" dirty="0"/>
              <a:t> is a good start. </a:t>
            </a:r>
            <a:r>
              <a:rPr lang="en-US" dirty="0" smtClean="0"/>
              <a:t>Be consistent with your font sizes. </a:t>
            </a:r>
          </a:p>
          <a:p>
            <a:pPr algn="just">
              <a:spcBef>
                <a:spcPts val="600"/>
              </a:spcBef>
              <a:spcAft>
                <a:spcPts val="1500"/>
              </a:spcAft>
            </a:pPr>
            <a:r>
              <a:rPr lang="en-US" dirty="0" smtClean="0"/>
              <a:t>A </a:t>
            </a:r>
            <a:r>
              <a:rPr lang="en-US" dirty="0"/>
              <a:t>good test for font size is to </a:t>
            </a:r>
            <a:r>
              <a:rPr lang="en-US" dirty="0" smtClean="0"/>
              <a:t>print the </a:t>
            </a:r>
            <a:r>
              <a:rPr lang="en-US" dirty="0"/>
              <a:t>poster </a:t>
            </a:r>
            <a:r>
              <a:rPr lang="en-US" dirty="0" smtClean="0"/>
              <a:t>scaled to </a:t>
            </a:r>
            <a:r>
              <a:rPr lang="en-US" dirty="0"/>
              <a:t>fit on </a:t>
            </a:r>
            <a:r>
              <a:rPr lang="en-US" dirty="0" smtClean="0"/>
              <a:t>8.5x11 paper; if </a:t>
            </a:r>
            <a:r>
              <a:rPr lang="en-US" dirty="0"/>
              <a:t>you can read it easily at arm’s length then it should be ok.</a:t>
            </a:r>
          </a:p>
          <a:p>
            <a:pPr algn="just">
              <a:spcBef>
                <a:spcPts val="600"/>
              </a:spcBef>
              <a:spcAft>
                <a:spcPts val="1500"/>
              </a:spcAft>
            </a:pPr>
            <a:r>
              <a:rPr lang="en-US" dirty="0" smtClean="0"/>
              <a:t>If </a:t>
            </a:r>
            <a:r>
              <a:rPr lang="en-US" dirty="0"/>
              <a:t>using formulas or variable symbols, be sure to italicize them so they are recognized as </a:t>
            </a:r>
            <a:r>
              <a:rPr lang="en-US" dirty="0" smtClean="0"/>
              <a:t>such… e.g. </a:t>
            </a:r>
            <a:r>
              <a:rPr lang="en-US" i="1" dirty="0" smtClean="0"/>
              <a:t>y </a:t>
            </a:r>
            <a:r>
              <a:rPr lang="en-US" i="1" dirty="0"/>
              <a:t>+ g(x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8" name="Text Box 90"/>
          <p:cNvSpPr txBox="1">
            <a:spLocks noChangeArrowheads="1"/>
          </p:cNvSpPr>
          <p:nvPr/>
        </p:nvSpPr>
        <p:spPr bwMode="auto">
          <a:xfrm>
            <a:off x="708831" y="3887543"/>
            <a:ext cx="6400800" cy="45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>
                <a:latin typeface="Arial" charset="0"/>
              </a:rPr>
              <a:t>Poster Essentials</a:t>
            </a:r>
          </a:p>
          <a:p>
            <a:pPr algn="just">
              <a:spcBef>
                <a:spcPts val="600"/>
              </a:spcBef>
              <a:spcAft>
                <a:spcPts val="1500"/>
              </a:spcAft>
            </a:pPr>
            <a:r>
              <a:rPr lang="en-US" u="none" dirty="0" smtClean="0"/>
              <a:t>Keep </a:t>
            </a:r>
            <a:r>
              <a:rPr lang="en-US" u="none" dirty="0"/>
              <a:t>the poster title to two lines in length. Below the main poster title is the information table where you supply the names of your group </a:t>
            </a:r>
            <a:r>
              <a:rPr lang="en-US" u="none" dirty="0" smtClean="0"/>
              <a:t>members, the client (if applicable) and </a:t>
            </a:r>
            <a:r>
              <a:rPr lang="en-US" u="none" dirty="0"/>
              <a:t>the year. The column widths may be changed by </a:t>
            </a:r>
            <a:r>
              <a:rPr lang="en-US" i="1" u="none" dirty="0"/>
              <a:t>dragging</a:t>
            </a:r>
            <a:r>
              <a:rPr lang="en-US" u="none" dirty="0"/>
              <a:t> the vertical column separators.</a:t>
            </a:r>
          </a:p>
          <a:p>
            <a:pPr algn="just">
              <a:spcBef>
                <a:spcPts val="600"/>
              </a:spcBef>
              <a:spcAft>
                <a:spcPts val="1500"/>
              </a:spcAft>
            </a:pPr>
            <a:r>
              <a:rPr lang="en-US" dirty="0" smtClean="0"/>
              <a:t>Three or four column </a:t>
            </a:r>
            <a:r>
              <a:rPr lang="en-US" dirty="0"/>
              <a:t>text box formats are recommended as a wide single column of text is difficult to read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9" name="Picture 137" descr="whiterock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806" y="8954068"/>
            <a:ext cx="5546750" cy="371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 Box 348"/>
          <p:cNvSpPr txBox="1">
            <a:spLocks noChangeArrowheads="1"/>
          </p:cNvSpPr>
          <p:nvPr/>
        </p:nvSpPr>
        <p:spPr bwMode="auto">
          <a:xfrm>
            <a:off x="1191406" y="12854709"/>
            <a:ext cx="5546750" cy="46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b="1" u="none" dirty="0"/>
              <a:t>Fig. 1 A Bunch of Rocks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848600" y="5990404"/>
            <a:ext cx="5943600" cy="3056618"/>
            <a:chOff x="11155680" y="5943600"/>
            <a:chExt cx="5755958" cy="2743200"/>
          </a:xfrm>
        </p:grpSpPr>
        <p:sp>
          <p:nvSpPr>
            <p:cNvPr id="42" name="AutoShape 141"/>
            <p:cNvSpPr>
              <a:spLocks noChangeArrowheads="1"/>
            </p:cNvSpPr>
            <p:nvPr/>
          </p:nvSpPr>
          <p:spPr bwMode="auto">
            <a:xfrm>
              <a:off x="12138224" y="5943600"/>
              <a:ext cx="3224706" cy="2177909"/>
            </a:xfrm>
            <a:prstGeom prst="leftRightArrowCallout">
              <a:avLst>
                <a:gd name="adj1" fmla="val 25000"/>
                <a:gd name="adj2" fmla="val 25000"/>
                <a:gd name="adj3" fmla="val 16239"/>
                <a:gd name="adj4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" name="AutoShape 142"/>
            <p:cNvSpPr>
              <a:spLocks noChangeArrowheads="1"/>
            </p:cNvSpPr>
            <p:nvPr/>
          </p:nvSpPr>
          <p:spPr bwMode="auto">
            <a:xfrm>
              <a:off x="13771793" y="6732394"/>
              <a:ext cx="3139845" cy="1824231"/>
            </a:xfrm>
            <a:prstGeom prst="ellipseRibbon">
              <a:avLst>
                <a:gd name="adj1" fmla="val 25000"/>
                <a:gd name="adj2" fmla="val 50000"/>
                <a:gd name="adj3" fmla="val 12500"/>
              </a:avLst>
            </a:prstGeom>
            <a:solidFill>
              <a:srgbClr val="00654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" name="AutoShape 143"/>
            <p:cNvSpPr>
              <a:spLocks noChangeArrowheads="1"/>
            </p:cNvSpPr>
            <p:nvPr/>
          </p:nvSpPr>
          <p:spPr bwMode="auto">
            <a:xfrm>
              <a:off x="11155680" y="7040880"/>
              <a:ext cx="1645920" cy="1645920"/>
            </a:xfrm>
            <a:prstGeom prst="smileyFace">
              <a:avLst>
                <a:gd name="adj" fmla="val 4653"/>
              </a:avLst>
            </a:prstGeom>
            <a:solidFill>
              <a:srgbClr val="FFD128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5" name="Text Box 350"/>
          <p:cNvSpPr txBox="1">
            <a:spLocks noChangeArrowheads="1"/>
          </p:cNvSpPr>
          <p:nvPr/>
        </p:nvSpPr>
        <p:spPr bwMode="auto">
          <a:xfrm>
            <a:off x="7848600" y="9131928"/>
            <a:ext cx="5943600" cy="830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b="1" u="none" dirty="0"/>
              <a:t>Fig. 2 Line art (or another vector format) is very effective for figures.</a:t>
            </a:r>
          </a:p>
        </p:txBody>
      </p:sp>
      <p:pic>
        <p:nvPicPr>
          <p:cNvPr id="48" name="Picture 245" descr="sdo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2" y="13538996"/>
            <a:ext cx="5602353" cy="432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 Box 349"/>
          <p:cNvSpPr txBox="1">
            <a:spLocks noChangeArrowheads="1"/>
          </p:cNvSpPr>
          <p:nvPr/>
        </p:nvSpPr>
        <p:spPr bwMode="auto">
          <a:xfrm>
            <a:off x="8062802" y="17859220"/>
            <a:ext cx="5173953" cy="46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b="1" u="none" dirty="0"/>
              <a:t>Fig. 3 Damped </a:t>
            </a:r>
            <a:r>
              <a:rPr lang="en-US" b="1" u="none" dirty="0" smtClean="0"/>
              <a:t>sinusoidal </a:t>
            </a:r>
            <a:r>
              <a:rPr lang="en-US" b="1" u="none" dirty="0"/>
              <a:t>response</a:t>
            </a:r>
          </a:p>
        </p:txBody>
      </p:sp>
      <p:sp>
        <p:nvSpPr>
          <p:cNvPr id="53" name="Text Box 92"/>
          <p:cNvSpPr txBox="1">
            <a:spLocks noChangeArrowheads="1"/>
          </p:cNvSpPr>
          <p:nvPr/>
        </p:nvSpPr>
        <p:spPr bwMode="auto">
          <a:xfrm>
            <a:off x="21257566" y="3887543"/>
            <a:ext cx="6400800" cy="15211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CA" dirty="0" smtClean="0"/>
              <a:t>Deviation </a:t>
            </a:r>
            <a:r>
              <a:rPr lang="en-CA" dirty="0"/>
              <a:t>from any of these specifications will require that your group pay </a:t>
            </a:r>
            <a:r>
              <a:rPr lang="en-CA" dirty="0" smtClean="0"/>
              <a:t>for the </a:t>
            </a:r>
            <a:r>
              <a:rPr lang="en-CA" dirty="0"/>
              <a:t>full production </a:t>
            </a:r>
            <a:r>
              <a:rPr lang="en-CA" dirty="0" smtClean="0"/>
              <a:t>costs. Also, </a:t>
            </a:r>
            <a:r>
              <a:rPr lang="en-CA" dirty="0"/>
              <a:t>if you need to re-print the poster for whatever reason, the cost of re-printing is to be looked after by you or your group. Rigorous quality-control according to AICT's protocol is encouraged to avoid this situation. </a:t>
            </a:r>
            <a:endParaRPr lang="en-CA" dirty="0" smtClean="0"/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CA" dirty="0"/>
              <a:t>See the course website and AICT’s website for details and suggestions regarding printing: </a:t>
            </a:r>
            <a:r>
              <a:rPr lang="en-US" dirty="0">
                <a:hlinkClick r:id="rId7"/>
              </a:rPr>
              <a:t>http://helpdesk.ualberta.ca/printing/</a:t>
            </a:r>
            <a:r>
              <a:rPr lang="en-US" dirty="0"/>
              <a:t> 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endParaRPr lang="en-US" sz="4000" dirty="0" smtClean="0">
              <a:latin typeface="Arial" charset="0"/>
            </a:endParaRP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endParaRPr lang="en-US" sz="4000" dirty="0">
              <a:latin typeface="Arial" charset="0"/>
            </a:endParaRP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endParaRPr lang="en-US" sz="3200" dirty="0" smtClean="0">
              <a:latin typeface="Arial" charset="0"/>
            </a:endParaRP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endParaRPr lang="en-US" sz="3600" dirty="0">
              <a:latin typeface="Arial" charset="0"/>
            </a:endParaRP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endParaRPr lang="en-US" sz="4000" dirty="0">
              <a:latin typeface="Arial" charset="0"/>
            </a:endParaRPr>
          </a:p>
          <a:p>
            <a:endParaRPr lang="en-US" sz="1100" dirty="0" smtClean="0">
              <a:latin typeface="Arial" charset="0"/>
            </a:endParaRPr>
          </a:p>
          <a:p>
            <a:endParaRPr lang="en-US" sz="4000" dirty="0" smtClean="0">
              <a:latin typeface="Arial" charset="0"/>
            </a:endParaRPr>
          </a:p>
          <a:p>
            <a:endParaRPr lang="en-US" sz="4000" dirty="0" smtClean="0">
              <a:latin typeface="Arial" charset="0"/>
            </a:endParaRPr>
          </a:p>
          <a:p>
            <a:r>
              <a:rPr lang="en-US" sz="4000" smtClean="0">
                <a:latin typeface="Arial" charset="0"/>
              </a:rPr>
              <a:t>More </a:t>
            </a:r>
            <a:r>
              <a:rPr lang="en-US" sz="4000" dirty="0" smtClean="0">
                <a:latin typeface="Arial" charset="0"/>
              </a:rPr>
              <a:t>Information</a:t>
            </a:r>
            <a:endParaRPr lang="en-US" sz="4000" b="1" i="1" dirty="0" smtClean="0"/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smtClean="0"/>
              <a:t>Check </a:t>
            </a:r>
            <a:r>
              <a:rPr lang="en-US" dirty="0"/>
              <a:t>out these </a:t>
            </a:r>
            <a:r>
              <a:rPr lang="en-US" dirty="0" smtClean="0"/>
              <a:t>online poster </a:t>
            </a:r>
            <a:r>
              <a:rPr lang="en-US" dirty="0"/>
              <a:t>resources:</a:t>
            </a:r>
            <a:endParaRPr lang="en-US" dirty="0">
              <a:hlinkClick r:id="rId8"/>
            </a:endParaRPr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dirty="0">
                <a:hlinkClick r:id="rId8"/>
              </a:rPr>
              <a:t>http://www.swarthmore.edu/NatSci/cpurrin1/posteradvice.htm</a:t>
            </a:r>
            <a:endParaRPr lang="en-US" dirty="0"/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dirty="0">
                <a:hlinkClick r:id="rId9"/>
              </a:rPr>
              <a:t>http://abacus.bates.edu/~bpfohl/posters/</a:t>
            </a:r>
            <a:endParaRPr lang="en-US" dirty="0"/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 smtClean="0">
                <a:latin typeface="Arial" charset="0"/>
              </a:rPr>
              <a:t>Remember</a:t>
            </a:r>
            <a:endParaRPr lang="en-US" sz="4000" dirty="0">
              <a:latin typeface="Arial" charset="0"/>
            </a:endParaRPr>
          </a:p>
          <a:p>
            <a:pPr algn="just">
              <a:spcBef>
                <a:spcPts val="600"/>
              </a:spcBef>
              <a:spcAft>
                <a:spcPts val="1500"/>
              </a:spcAft>
            </a:pPr>
            <a:r>
              <a:rPr lang="en-CA" dirty="0"/>
              <a:t>Remove comment bubbles from template before printing</a:t>
            </a:r>
            <a:r>
              <a:rPr lang="en-CA" dirty="0" smtClean="0"/>
              <a:t>!  Acknowledge your client if you have one.</a:t>
            </a:r>
            <a:endParaRPr lang="en-CA" dirty="0"/>
          </a:p>
        </p:txBody>
      </p:sp>
      <p:grpSp>
        <p:nvGrpSpPr>
          <p:cNvPr id="7" name="Group 6"/>
          <p:cNvGrpSpPr/>
          <p:nvPr/>
        </p:nvGrpSpPr>
        <p:grpSpPr>
          <a:xfrm>
            <a:off x="21336002" y="8825279"/>
            <a:ext cx="6138569" cy="4488253"/>
            <a:chOff x="21257566" y="11201400"/>
            <a:chExt cx="6138569" cy="5266046"/>
          </a:xfrm>
        </p:grpSpPr>
        <p:sp>
          <p:nvSpPr>
            <p:cNvPr id="54" name="Text Box 347"/>
            <p:cNvSpPr txBox="1">
              <a:spLocks noChangeArrowheads="1"/>
            </p:cNvSpPr>
            <p:nvPr/>
          </p:nvSpPr>
          <p:spPr bwMode="auto">
            <a:xfrm>
              <a:off x="21257566" y="15925800"/>
              <a:ext cx="6138569" cy="541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1425" tIns="45710" rIns="91425" bIns="45710">
              <a:spAutoFit/>
            </a:bodyPr>
            <a:lstStyle>
              <a:lvl1pPr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54025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912813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74775"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9128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ct val="50000"/>
                </a:spcBef>
              </a:pPr>
              <a:r>
                <a:rPr lang="en-US" b="1" u="none" dirty="0" smtClean="0"/>
                <a:t>Fig. 4 </a:t>
              </a:r>
              <a:r>
                <a:rPr lang="en-US" b="1" u="none" dirty="0"/>
                <a:t>Don’t Play With Fire</a:t>
              </a:r>
            </a:p>
          </p:txBody>
        </p:sp>
        <p:pic>
          <p:nvPicPr>
            <p:cNvPr id="55" name="Picture 388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57566" y="11201400"/>
              <a:ext cx="6138568" cy="4604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" name="Text Box 88"/>
          <p:cNvSpPr txBox="1">
            <a:spLocks noChangeArrowheads="1"/>
          </p:cNvSpPr>
          <p:nvPr/>
        </p:nvSpPr>
        <p:spPr bwMode="auto">
          <a:xfrm>
            <a:off x="14478000" y="3887543"/>
            <a:ext cx="6400800" cy="9500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 smtClean="0">
                <a:latin typeface="Arial" charset="0"/>
              </a:rPr>
              <a:t>Background &amp; </a:t>
            </a:r>
            <a:r>
              <a:rPr lang="en-US" sz="4000" dirty="0" err="1" smtClean="0">
                <a:latin typeface="Arial" charset="0"/>
              </a:rPr>
              <a:t>Colour</a:t>
            </a:r>
            <a:endParaRPr lang="en-US" sz="4000" dirty="0">
              <a:latin typeface="Arial" charset="0"/>
            </a:endParaRPr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dirty="0"/>
              <a:t>You may change the </a:t>
            </a:r>
            <a:r>
              <a:rPr lang="en-US" dirty="0" err="1"/>
              <a:t>colour</a:t>
            </a:r>
            <a:r>
              <a:rPr lang="en-US" dirty="0"/>
              <a:t> of the </a:t>
            </a:r>
            <a:r>
              <a:rPr lang="en-US" dirty="0" smtClean="0"/>
              <a:t>section </a:t>
            </a:r>
            <a:r>
              <a:rPr lang="en-US" dirty="0"/>
              <a:t>titles to something other than black, but use a solid </a:t>
            </a:r>
            <a:r>
              <a:rPr lang="en-US" dirty="0" err="1"/>
              <a:t>colour</a:t>
            </a:r>
            <a:r>
              <a:rPr lang="en-US" dirty="0"/>
              <a:t> make the </a:t>
            </a:r>
            <a:r>
              <a:rPr lang="en-US" dirty="0" err="1"/>
              <a:t>colour</a:t>
            </a:r>
            <a:r>
              <a:rPr lang="en-US" dirty="0"/>
              <a:t> consistent for all titles</a:t>
            </a:r>
            <a:r>
              <a:rPr lang="en-US" dirty="0" smtClean="0"/>
              <a:t>. Paragraph text should be kept black.</a:t>
            </a:r>
            <a:endParaRPr lang="en-US" dirty="0"/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dirty="0" smtClean="0"/>
              <a:t>The </a:t>
            </a:r>
            <a:r>
              <a:rPr lang="en-US" dirty="0"/>
              <a:t>background colour of this interior poster region </a:t>
            </a:r>
            <a:r>
              <a:rPr lang="en-US" dirty="0" smtClean="0"/>
              <a:t>must be white. </a:t>
            </a:r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dirty="0" smtClean="0"/>
              <a:t>Experiment </a:t>
            </a:r>
            <a:r>
              <a:rPr lang="en-US" dirty="0"/>
              <a:t>with colour and gradients. Use </a:t>
            </a:r>
            <a:r>
              <a:rPr lang="en-US" dirty="0" err="1"/>
              <a:t>colours</a:t>
            </a:r>
            <a:r>
              <a:rPr lang="en-US" dirty="0"/>
              <a:t> that enhance visual appeal while maintaining readability</a:t>
            </a:r>
            <a:r>
              <a:rPr lang="en-US" dirty="0" smtClean="0"/>
              <a:t>. Images </a:t>
            </a:r>
            <a:r>
              <a:rPr lang="en-US" dirty="0"/>
              <a:t>can make very effective backgrounds, or can be very distracting, experiment with transparency to achieve the desired effect</a:t>
            </a:r>
            <a:r>
              <a:rPr lang="en-US" dirty="0" smtClean="0"/>
              <a:t>.</a:t>
            </a:r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dirty="0"/>
              <a:t>Experiment with layout, form and </a:t>
            </a:r>
            <a:r>
              <a:rPr lang="en-US" dirty="0" err="1"/>
              <a:t>colour</a:t>
            </a:r>
            <a:r>
              <a:rPr lang="en-US" dirty="0"/>
              <a:t> to achieve a visually appealing and informative technical poster</a:t>
            </a:r>
            <a:r>
              <a:rPr lang="en-US" dirty="0" smtClean="0"/>
              <a:t>. Something </a:t>
            </a:r>
            <a:r>
              <a:rPr lang="en-US" dirty="0"/>
              <a:t>that you would read</a:t>
            </a:r>
            <a:r>
              <a:rPr lang="en-US" dirty="0" smtClean="0"/>
              <a:t>!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 smtClean="0">
                <a:latin typeface="Arial" charset="0"/>
              </a:rPr>
              <a:t>Printing Instructions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 smtClean="0">
                <a:latin typeface="Arial" charset="0"/>
              </a:rPr>
              <a:t>See course web page</a:t>
            </a:r>
            <a:endParaRPr lang="en-US" sz="4000" dirty="0">
              <a:latin typeface="Arial" charset="0"/>
            </a:endParaRPr>
          </a:p>
        </p:txBody>
      </p:sp>
      <p:sp>
        <p:nvSpPr>
          <p:cNvPr id="60" name="AutoShape 397"/>
          <p:cNvSpPr>
            <a:spLocks noChangeArrowheads="1"/>
          </p:cNvSpPr>
          <p:nvPr/>
        </p:nvSpPr>
        <p:spPr bwMode="auto">
          <a:xfrm>
            <a:off x="-7086600" y="3393709"/>
            <a:ext cx="5715000" cy="6008871"/>
          </a:xfrm>
          <a:prstGeom prst="wedgeRoundRectCallout">
            <a:avLst>
              <a:gd name="adj1" fmla="val 85833"/>
              <a:gd name="adj2" fmla="val 18355"/>
              <a:gd name="adj3" fmla="val 16667"/>
            </a:avLst>
          </a:prstGeom>
          <a:gradFill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r>
              <a:rPr lang="en-US" sz="2800" u="none" dirty="0">
                <a:solidFill>
                  <a:schemeClr val="bg1"/>
                </a:solidFill>
              </a:rPr>
              <a:t>Please note that </a:t>
            </a:r>
            <a:r>
              <a:rPr lang="en-US" sz="2800" u="none" dirty="0" err="1">
                <a:solidFill>
                  <a:schemeClr val="bg1"/>
                </a:solidFill>
              </a:rPr>
              <a:t>Powerpoint</a:t>
            </a:r>
            <a:r>
              <a:rPr lang="en-US" sz="2800" u="none" dirty="0">
                <a:solidFill>
                  <a:schemeClr val="bg1"/>
                </a:solidFill>
              </a:rPr>
              <a:t> may have difficulty printing </a:t>
            </a:r>
            <a:r>
              <a:rPr lang="en-US" sz="2800" u="none" dirty="0" err="1">
                <a:solidFill>
                  <a:schemeClr val="bg1"/>
                </a:solidFill>
              </a:rPr>
              <a:t>colour</a:t>
            </a:r>
            <a:r>
              <a:rPr lang="en-US" sz="2800" u="none" dirty="0">
                <a:solidFill>
                  <a:schemeClr val="bg1"/>
                </a:solidFill>
              </a:rPr>
              <a:t> gradations like the one in this balloon.</a:t>
            </a:r>
          </a:p>
          <a:p>
            <a:endParaRPr lang="en-US" sz="2800" u="none" dirty="0">
              <a:solidFill>
                <a:schemeClr val="bg1"/>
              </a:solidFill>
            </a:endParaRPr>
          </a:p>
          <a:p>
            <a:r>
              <a:rPr lang="en-US" sz="2800" u="none" dirty="0">
                <a:solidFill>
                  <a:schemeClr val="bg1"/>
                </a:solidFill>
              </a:rPr>
              <a:t>Check with AICT before putting a whole whack of </a:t>
            </a:r>
            <a:r>
              <a:rPr lang="en-US" sz="2800" u="none" dirty="0" err="1">
                <a:solidFill>
                  <a:schemeClr val="bg1"/>
                </a:solidFill>
              </a:rPr>
              <a:t>colour</a:t>
            </a:r>
            <a:r>
              <a:rPr lang="en-US" sz="2800" u="none" dirty="0">
                <a:solidFill>
                  <a:schemeClr val="bg1"/>
                </a:solidFill>
              </a:rPr>
              <a:t> transitions on the poster.</a:t>
            </a:r>
          </a:p>
          <a:p>
            <a:r>
              <a:rPr lang="en-US" sz="2800" u="none" dirty="0">
                <a:solidFill>
                  <a:schemeClr val="bg1"/>
                </a:solidFill>
              </a:rPr>
              <a:t>Adobe Illustrator &amp; Photoshop do not have this limitation.</a:t>
            </a:r>
          </a:p>
        </p:txBody>
      </p:sp>
      <p:sp>
        <p:nvSpPr>
          <p:cNvPr id="62" name="AutoShape 396"/>
          <p:cNvSpPr>
            <a:spLocks noChangeArrowheads="1"/>
          </p:cNvSpPr>
          <p:nvPr/>
        </p:nvSpPr>
        <p:spPr bwMode="auto">
          <a:xfrm>
            <a:off x="27813000" y="1377297"/>
            <a:ext cx="5943600" cy="4620304"/>
          </a:xfrm>
          <a:prstGeom prst="leftArrow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r>
              <a:rPr lang="en-US" sz="3200" b="1" i="1" u="none" dirty="0"/>
              <a:t>You may use any graphic</a:t>
            </a:r>
          </a:p>
          <a:p>
            <a:r>
              <a:rPr lang="en-US" sz="3200" b="1" i="1" u="none" dirty="0"/>
              <a:t>design software to create</a:t>
            </a:r>
          </a:p>
          <a:p>
            <a:r>
              <a:rPr lang="en-US" sz="3200" b="1" i="1" u="none" dirty="0"/>
              <a:t>your poster – but replicate </a:t>
            </a:r>
          </a:p>
          <a:p>
            <a:r>
              <a:rPr lang="en-US" sz="3200" b="1" i="1" u="none" dirty="0"/>
              <a:t>this template if you do!</a:t>
            </a:r>
          </a:p>
          <a:p>
            <a:endParaRPr lang="en-US" sz="3200" b="1" i="1" u="none" dirty="0"/>
          </a:p>
        </p:txBody>
      </p:sp>
      <p:sp>
        <p:nvSpPr>
          <p:cNvPr id="64" name="AutoShape 398"/>
          <p:cNvSpPr>
            <a:spLocks noChangeArrowheads="1"/>
          </p:cNvSpPr>
          <p:nvPr/>
        </p:nvSpPr>
        <p:spPr bwMode="auto">
          <a:xfrm>
            <a:off x="-5925749" y="9880602"/>
            <a:ext cx="6670675" cy="4622074"/>
          </a:xfrm>
          <a:prstGeom prst="rightArrow">
            <a:avLst>
              <a:gd name="adj1" fmla="val 50000"/>
              <a:gd name="adj2" fmla="val 40203"/>
            </a:avLst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200" b="1" i="1" u="none" dirty="0"/>
              <a:t>Figure numbers are not mandatory</a:t>
            </a:r>
          </a:p>
          <a:p>
            <a:r>
              <a:rPr lang="en-US" sz="3200" b="1" i="1" u="none" dirty="0"/>
              <a:t>and depend very much on how</a:t>
            </a:r>
          </a:p>
          <a:p>
            <a:r>
              <a:rPr lang="en-US" sz="3200" b="1" i="1" u="none" dirty="0"/>
              <a:t>you wish to convey graphical</a:t>
            </a:r>
          </a:p>
          <a:p>
            <a:r>
              <a:rPr lang="en-US" sz="3200" b="1" i="1" u="none" dirty="0"/>
              <a:t>and tabular information</a:t>
            </a:r>
          </a:p>
        </p:txBody>
      </p:sp>
      <p:sp>
        <p:nvSpPr>
          <p:cNvPr id="65" name="AutoShape 399"/>
          <p:cNvSpPr>
            <a:spLocks noChangeArrowheads="1"/>
          </p:cNvSpPr>
          <p:nvPr/>
        </p:nvSpPr>
        <p:spPr bwMode="auto">
          <a:xfrm>
            <a:off x="27892858" y="13983672"/>
            <a:ext cx="5029200" cy="2702843"/>
          </a:xfrm>
          <a:prstGeom prst="cloudCallout">
            <a:avLst>
              <a:gd name="adj1" fmla="val -41949"/>
              <a:gd name="adj2" fmla="val 82111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200" u="none">
                <a:solidFill>
                  <a:schemeClr val="bg1"/>
                </a:solidFill>
              </a:rPr>
              <a:t>Remember to acknowledge your project sponsor</a:t>
            </a:r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7581900" y="10142753"/>
            <a:ext cx="6400800" cy="2867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 smtClean="0">
                <a:latin typeface="Arial" charset="0"/>
              </a:rPr>
              <a:t>Image </a:t>
            </a:r>
            <a:r>
              <a:rPr lang="en-US" sz="4000" dirty="0">
                <a:latin typeface="Arial" charset="0"/>
              </a:rPr>
              <a:t>Resolution</a:t>
            </a:r>
          </a:p>
          <a:p>
            <a:pPr algn="just" defTabSz="2716903">
              <a:spcBef>
                <a:spcPct val="50000"/>
              </a:spcBef>
              <a:spcAft>
                <a:spcPts val="1500"/>
              </a:spcAft>
            </a:pPr>
            <a:r>
              <a:rPr lang="en-US" dirty="0"/>
              <a:t>Pictures and images should be created at high resolution (600 – 1200 dpi</a:t>
            </a:r>
            <a:r>
              <a:rPr lang="en-US" dirty="0" smtClean="0"/>
              <a:t>). Remember </a:t>
            </a:r>
            <a:r>
              <a:rPr lang="en-US" dirty="0"/>
              <a:t>that graphics will be printed larger than normal due to the poster size. Low resolution images will result in aliasing and low quality results. </a:t>
            </a:r>
            <a:endParaRPr lang="en-CA" dirty="0"/>
          </a:p>
        </p:txBody>
      </p:sp>
      <p:sp>
        <p:nvSpPr>
          <p:cNvPr id="35" name="Text Box 88"/>
          <p:cNvSpPr txBox="1">
            <a:spLocks noChangeArrowheads="1"/>
          </p:cNvSpPr>
          <p:nvPr/>
        </p:nvSpPr>
        <p:spPr bwMode="auto">
          <a:xfrm>
            <a:off x="7581900" y="3887543"/>
            <a:ext cx="6400800" cy="2021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45710" rIns="91425" bIns="45710">
            <a:spAutoFit/>
          </a:bodyPr>
          <a:lstStyle>
            <a:lvl1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402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12813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74775"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91281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1000"/>
              </a:spcBef>
              <a:spcAft>
                <a:spcPts val="1000"/>
              </a:spcAft>
            </a:pPr>
            <a:r>
              <a:rPr lang="en-US" sz="4000" dirty="0" smtClean="0">
                <a:latin typeface="Arial" charset="0"/>
              </a:rPr>
              <a:t>Poster Size</a:t>
            </a:r>
          </a:p>
          <a:p>
            <a:pPr algn="just">
              <a:spcBef>
                <a:spcPts val="600"/>
              </a:spcBef>
              <a:spcAft>
                <a:spcPts val="1500"/>
              </a:spcAft>
            </a:pPr>
            <a:r>
              <a:rPr lang="en-CA" dirty="0" smtClean="0"/>
              <a:t>Please print the poster so its final dimensions are: W: 31 x H: 24 inches. Landscape posters are required.</a:t>
            </a:r>
            <a:endParaRPr lang="en-US" dirty="0"/>
          </a:p>
        </p:txBody>
      </p:sp>
      <p:sp>
        <p:nvSpPr>
          <p:cNvPr id="31" name="AutoShape 399"/>
          <p:cNvSpPr>
            <a:spLocks noChangeArrowheads="1"/>
          </p:cNvSpPr>
          <p:nvPr/>
        </p:nvSpPr>
        <p:spPr bwMode="auto">
          <a:xfrm>
            <a:off x="28346400" y="6983523"/>
            <a:ext cx="5029200" cy="2702843"/>
          </a:xfrm>
          <a:prstGeom prst="cloudCallout">
            <a:avLst>
              <a:gd name="adj1" fmla="val -41949"/>
              <a:gd name="adj2" fmla="val 82111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200" u="none" dirty="0" smtClean="0">
                <a:solidFill>
                  <a:schemeClr val="bg1"/>
                </a:solidFill>
              </a:rPr>
              <a:t>delete these annoying comment bubbles</a:t>
            </a:r>
            <a:endParaRPr lang="en-US" sz="3200" u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5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4693</TotalTime>
  <Words>637</Words>
  <Application>Microsoft Office PowerPoint</Application>
  <PresentationFormat>Custom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Garamond</vt:lpstr>
      <vt:lpstr>Times New Roman</vt:lpstr>
      <vt:lpstr>Office Theme</vt:lpstr>
      <vt:lpstr>PowerPoint Presentation</vt:lpstr>
    </vt:vector>
  </TitlesOfParts>
  <Company>University of Alberta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Barton</dc:creator>
  <cp:lastModifiedBy>delliott</cp:lastModifiedBy>
  <cp:revision>38</cp:revision>
  <cp:lastPrinted>2011-06-10T17:39:26Z</cp:lastPrinted>
  <dcterms:created xsi:type="dcterms:W3CDTF">2010-10-22T20:17:07Z</dcterms:created>
  <dcterms:modified xsi:type="dcterms:W3CDTF">2016-03-27T22:01:56Z</dcterms:modified>
</cp:coreProperties>
</file>