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8" r:id="rId5"/>
    <p:sldId id="262" r:id="rId6"/>
    <p:sldId id="260" r:id="rId7"/>
    <p:sldId id="265" r:id="rId8"/>
    <p:sldId id="263" r:id="rId9"/>
    <p:sldId id="264" r:id="rId10"/>
    <p:sldId id="270" r:id="rId11"/>
    <p:sldId id="272" r:id="rId12"/>
    <p:sldId id="261" r:id="rId13"/>
    <p:sldId id="267" r:id="rId14"/>
    <p:sldId id="266" r:id="rId15"/>
    <p:sldId id="269" r:id="rId16"/>
    <p:sldId id="258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4FC85-947B-4B02-B320-922581D8D2C4}" type="datetimeFigureOut">
              <a:rPr lang="en-CA" smtClean="0"/>
              <a:pPr/>
              <a:t>16/02/2012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36818-F485-46CB-B0E6-2426406D9418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4FC85-947B-4B02-B320-922581D8D2C4}" type="datetimeFigureOut">
              <a:rPr lang="en-CA" smtClean="0"/>
              <a:pPr/>
              <a:t>16/02/2012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36818-F485-46CB-B0E6-2426406D9418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4FC85-947B-4B02-B320-922581D8D2C4}" type="datetimeFigureOut">
              <a:rPr lang="en-CA" smtClean="0"/>
              <a:pPr/>
              <a:t>16/02/2012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36818-F485-46CB-B0E6-2426406D9418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4FC85-947B-4B02-B320-922581D8D2C4}" type="datetimeFigureOut">
              <a:rPr lang="en-CA" smtClean="0"/>
              <a:pPr/>
              <a:t>16/02/2012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36818-F485-46CB-B0E6-2426406D9418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4FC85-947B-4B02-B320-922581D8D2C4}" type="datetimeFigureOut">
              <a:rPr lang="en-CA" smtClean="0"/>
              <a:pPr/>
              <a:t>16/02/2012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36818-F485-46CB-B0E6-2426406D9418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4FC85-947B-4B02-B320-922581D8D2C4}" type="datetimeFigureOut">
              <a:rPr lang="en-CA" smtClean="0"/>
              <a:pPr/>
              <a:t>16/02/2012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36818-F485-46CB-B0E6-2426406D9418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4FC85-947B-4B02-B320-922581D8D2C4}" type="datetimeFigureOut">
              <a:rPr lang="en-CA" smtClean="0"/>
              <a:pPr/>
              <a:t>16/02/2012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36818-F485-46CB-B0E6-2426406D9418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4FC85-947B-4B02-B320-922581D8D2C4}" type="datetimeFigureOut">
              <a:rPr lang="en-CA" smtClean="0"/>
              <a:pPr/>
              <a:t>16/02/2012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36818-F485-46CB-B0E6-2426406D9418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4FC85-947B-4B02-B320-922581D8D2C4}" type="datetimeFigureOut">
              <a:rPr lang="en-CA" smtClean="0"/>
              <a:pPr/>
              <a:t>16/02/2012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36818-F485-46CB-B0E6-2426406D9418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4FC85-947B-4B02-B320-922581D8D2C4}" type="datetimeFigureOut">
              <a:rPr lang="en-CA" smtClean="0"/>
              <a:pPr/>
              <a:t>16/02/2012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36818-F485-46CB-B0E6-2426406D9418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4FC85-947B-4B02-B320-922581D8D2C4}" type="datetimeFigureOut">
              <a:rPr lang="en-CA" smtClean="0"/>
              <a:pPr/>
              <a:t>16/02/2012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36818-F485-46CB-B0E6-2426406D9418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4FC85-947B-4B02-B320-922581D8D2C4}" type="datetimeFigureOut">
              <a:rPr lang="en-CA" smtClean="0"/>
              <a:pPr/>
              <a:t>16/02/2012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36818-F485-46CB-B0E6-2426406D9418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8035_sv_5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3968" y="0"/>
            <a:ext cx="4860032" cy="364502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3573016"/>
            <a:ext cx="6984776" cy="2088232"/>
          </a:xfrm>
        </p:spPr>
        <p:txBody>
          <a:bodyPr>
            <a:noAutofit/>
          </a:bodyPr>
          <a:lstStyle/>
          <a:p>
            <a:r>
              <a:rPr lang="en-CA" sz="6000" b="1" dirty="0" smtClean="0">
                <a:solidFill>
                  <a:schemeClr val="accent6">
                    <a:lumMod val="75000"/>
                  </a:schemeClr>
                </a:solidFill>
              </a:rPr>
              <a:t>Voice Controlled Helicopter</a:t>
            </a:r>
            <a:endParaRPr lang="en-CA" sz="6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5877272"/>
            <a:ext cx="8345016" cy="625624"/>
          </a:xfrm>
        </p:spPr>
        <p:txBody>
          <a:bodyPr/>
          <a:lstStyle/>
          <a:p>
            <a:r>
              <a:rPr lang="en-C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Team Members: Jonathan Lam, Mian Zhu</a:t>
            </a:r>
            <a:endParaRPr lang="en-CA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Speech Recognition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Training:</a:t>
            </a:r>
          </a:p>
          <a:p>
            <a:pPr lvl="1">
              <a:buSzPct val="40000"/>
              <a:buFont typeface="Wingdings" pitchFamily="2" charset="2"/>
              <a:buChar char="n"/>
            </a:pPr>
            <a:r>
              <a:rPr lang="en-US" altLang="zh-CN" dirty="0" smtClean="0"/>
              <a:t>Input several versions of a sound.</a:t>
            </a:r>
          </a:p>
          <a:p>
            <a:pPr lvl="1">
              <a:buSzPct val="40000"/>
              <a:buFont typeface="Wingdings" pitchFamily="2" charset="2"/>
              <a:buChar char="n"/>
            </a:pPr>
            <a:r>
              <a:rPr lang="en-US" altLang="zh-CN" dirty="0" smtClean="0"/>
              <a:t>Translate them to frequency domain by using the FFT (with the </a:t>
            </a:r>
            <a:r>
              <a:rPr lang="en-US" altLang="zh-CN" dirty="0" err="1" smtClean="0"/>
              <a:t>Altera</a:t>
            </a:r>
            <a:r>
              <a:rPr lang="en-US" altLang="zh-CN" dirty="0" smtClean="0"/>
              <a:t> IP </a:t>
            </a:r>
            <a:r>
              <a:rPr lang="en-US" altLang="zh-CN" dirty="0" err="1" smtClean="0"/>
              <a:t>MegaCore</a:t>
            </a:r>
            <a:r>
              <a:rPr lang="en-US" altLang="zh-CN" dirty="0" smtClean="0"/>
              <a:t> FFT module on the DE2 board).</a:t>
            </a:r>
          </a:p>
          <a:p>
            <a:pPr lvl="1">
              <a:buSzPct val="40000"/>
              <a:buFont typeface="Wingdings" pitchFamily="2" charset="2"/>
              <a:buChar char="n"/>
            </a:pPr>
            <a:r>
              <a:rPr lang="en-US" altLang="zh-CN" dirty="0" smtClean="0"/>
              <a:t>Average their amplitude in the frequency domain.</a:t>
            </a:r>
          </a:p>
          <a:p>
            <a:r>
              <a:rPr lang="en-US" altLang="zh-CN" dirty="0" smtClean="0"/>
              <a:t>This produces the sound’s fingerprint.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Speech </a:t>
            </a:r>
            <a:r>
              <a:rPr lang="en-US" altLang="zh-CN" dirty="0" smtClean="0"/>
              <a:t>Recognition </a:t>
            </a:r>
            <a:r>
              <a:rPr lang="en-CA" altLang="zh-CN" dirty="0" smtClean="0"/>
              <a:t>Cont’d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/>
              <a:t>Recognizing:</a:t>
            </a:r>
            <a:endParaRPr lang="en-US" altLang="zh-CN" dirty="0" smtClean="0"/>
          </a:p>
          <a:p>
            <a:pPr lvl="1">
              <a:buSzPct val="40000"/>
              <a:buFont typeface="Wingdings" pitchFamily="2" charset="2"/>
              <a:buChar char="n"/>
            </a:pPr>
            <a:r>
              <a:rPr lang="en-US" altLang="zh-CN" dirty="0" smtClean="0"/>
              <a:t>Input </a:t>
            </a:r>
            <a:r>
              <a:rPr lang="en-US" altLang="zh-CN" dirty="0" smtClean="0"/>
              <a:t>a sound sample.</a:t>
            </a:r>
            <a:endParaRPr lang="en-US" altLang="zh-CN" dirty="0" smtClean="0"/>
          </a:p>
          <a:p>
            <a:pPr lvl="1">
              <a:buSzPct val="40000"/>
              <a:buFont typeface="Wingdings" pitchFamily="2" charset="2"/>
              <a:buChar char="n"/>
            </a:pPr>
            <a:r>
              <a:rPr lang="en-US" altLang="zh-CN" dirty="0" smtClean="0"/>
              <a:t>Translate </a:t>
            </a:r>
            <a:r>
              <a:rPr lang="en-US" altLang="zh-CN" dirty="0" smtClean="0"/>
              <a:t>it </a:t>
            </a:r>
            <a:r>
              <a:rPr lang="en-US" altLang="zh-CN" dirty="0" smtClean="0"/>
              <a:t>to frequency domain by using the </a:t>
            </a:r>
            <a:r>
              <a:rPr lang="en-US" altLang="zh-CN" dirty="0" smtClean="0"/>
              <a:t>FFT.</a:t>
            </a:r>
            <a:endParaRPr lang="en-US" altLang="zh-CN" dirty="0" smtClean="0"/>
          </a:p>
          <a:p>
            <a:pPr lvl="1">
              <a:buSzPct val="40000"/>
              <a:buFont typeface="Wingdings" pitchFamily="2" charset="2"/>
              <a:buChar char="n"/>
            </a:pPr>
            <a:r>
              <a:rPr lang="en-US" altLang="zh-CN" dirty="0" smtClean="0"/>
              <a:t>Compared </a:t>
            </a:r>
            <a:r>
              <a:rPr lang="en-US" altLang="zh-CN" dirty="0" smtClean="0"/>
              <a:t>to the reference fingerprint </a:t>
            </a:r>
            <a:r>
              <a:rPr lang="en-US" altLang="zh-CN" dirty="0" smtClean="0"/>
              <a:t>by computing </a:t>
            </a:r>
            <a:r>
              <a:rPr lang="en-US" altLang="zh-CN" dirty="0" smtClean="0"/>
              <a:t>the </a:t>
            </a:r>
            <a:r>
              <a:rPr lang="en-US" altLang="zh-CN" dirty="0" smtClean="0"/>
              <a:t>Euclidean </a:t>
            </a:r>
            <a:r>
              <a:rPr lang="en-US" altLang="zh-CN" dirty="0" smtClean="0"/>
              <a:t>distance between them (as if both fingerprints where vectors).</a:t>
            </a:r>
            <a:endParaRPr lang="zh-CN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Components in FPGA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CA" dirty="0" smtClean="0"/>
              <a:t> </a:t>
            </a:r>
            <a:endParaRPr lang="en-CA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403648" y="1444231"/>
            <a:ext cx="6552728" cy="4787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800" dirty="0" smtClean="0"/>
              <a:t>I</a:t>
            </a:r>
            <a:r>
              <a:rPr lang="en-US" altLang="zh-CN" sz="4800" baseline="30000" dirty="0" smtClean="0"/>
              <a:t>2</a:t>
            </a:r>
            <a:r>
              <a:rPr lang="en-US" altLang="zh-CN" sz="4800" dirty="0" smtClean="0"/>
              <a:t>C</a:t>
            </a:r>
            <a:r>
              <a:rPr lang="zh-CN" altLang="en-US" dirty="0" smtClean="0"/>
              <a:t> </a:t>
            </a:r>
            <a:r>
              <a:rPr lang="en-US" altLang="zh-CN" dirty="0" smtClean="0"/>
              <a:t>Interface</a:t>
            </a:r>
            <a:endParaRPr lang="zh-CN" alt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492896"/>
            <a:ext cx="7956376" cy="1642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699792" y="4365104"/>
            <a:ext cx="31683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 smtClean="0"/>
              <a:t>I</a:t>
            </a:r>
            <a:r>
              <a:rPr lang="en-US" altLang="zh-CN" sz="2000" baseline="30000" dirty="0" smtClean="0"/>
              <a:t>2</a:t>
            </a:r>
            <a:r>
              <a:rPr lang="en-US" altLang="zh-CN" sz="2000" dirty="0" smtClean="0"/>
              <a:t>C</a:t>
            </a:r>
            <a:r>
              <a:rPr lang="zh-CN" altLang="en-US" dirty="0" smtClean="0"/>
              <a:t> </a:t>
            </a:r>
            <a:r>
              <a:rPr lang="en-US" altLang="zh-CN" dirty="0" smtClean="0"/>
              <a:t>Interface Data </a:t>
            </a:r>
            <a:r>
              <a:rPr lang="en-US" altLang="zh-CN" dirty="0" err="1" smtClean="0"/>
              <a:t>Transimission</a:t>
            </a:r>
            <a:endParaRPr lang="zh-CN" altLang="zh-CN" sz="20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Code Example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560" y="1340768"/>
            <a:ext cx="7920880" cy="482453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CN" altLang="en-US" sz="1600" dirty="0" smtClean="0"/>
              <a:t>			</a:t>
            </a:r>
            <a:r>
              <a:rPr lang="en-US" altLang="zh-CN" sz="1600" dirty="0" smtClean="0"/>
              <a:t>CASE state IS</a:t>
            </a:r>
            <a:endParaRPr lang="zh-CN" altLang="en-US" sz="1600" dirty="0" smtClean="0"/>
          </a:p>
          <a:p>
            <a:pPr>
              <a:buNone/>
            </a:pPr>
            <a:r>
              <a:rPr lang="zh-CN" altLang="en-US" sz="1600" dirty="0" smtClean="0"/>
              <a:t>			</a:t>
            </a:r>
            <a:r>
              <a:rPr lang="en-US" altLang="zh-CN" sz="1600" dirty="0" smtClean="0"/>
              <a:t>WHEN x"00" =&gt;</a:t>
            </a:r>
            <a:r>
              <a:rPr lang="zh-CN" altLang="en-US" sz="1600" dirty="0" smtClean="0"/>
              <a:t>	</a:t>
            </a:r>
            <a:r>
              <a:rPr lang="en-US" altLang="zh-CN" sz="1600" dirty="0" smtClean="0"/>
              <a:t>-- Idle</a:t>
            </a:r>
            <a:endParaRPr lang="zh-CN" altLang="en-US" sz="1600" dirty="0" smtClean="0"/>
          </a:p>
          <a:p>
            <a:pPr>
              <a:buNone/>
            </a:pPr>
            <a:r>
              <a:rPr lang="zh-CN" altLang="en-US" sz="1600" dirty="0" smtClean="0"/>
              <a:t>				</a:t>
            </a:r>
            <a:r>
              <a:rPr lang="en-US" altLang="zh-CN" sz="1600" dirty="0" smtClean="0"/>
              <a:t>-- when idle, both SDA and SCL = 1</a:t>
            </a:r>
            <a:endParaRPr lang="zh-CN" altLang="en-US" sz="1600" dirty="0" smtClean="0"/>
          </a:p>
          <a:p>
            <a:pPr>
              <a:buNone/>
            </a:pPr>
            <a:r>
              <a:rPr lang="zh-CN" altLang="en-US" sz="1600" dirty="0" smtClean="0"/>
              <a:t>				</a:t>
            </a:r>
            <a:r>
              <a:rPr lang="en-US" altLang="zh-CN" sz="1600" dirty="0" smtClean="0"/>
              <a:t>SCL &lt;= '1';</a:t>
            </a:r>
            <a:r>
              <a:rPr lang="zh-CN" altLang="en-US" sz="1600" dirty="0" smtClean="0"/>
              <a:t>		</a:t>
            </a:r>
            <a:r>
              <a:rPr lang="en-US" altLang="zh-CN" sz="1600" dirty="0" smtClean="0"/>
              <a:t>-- SCL = 1</a:t>
            </a:r>
            <a:endParaRPr lang="zh-CN" altLang="en-US" sz="1600" dirty="0" smtClean="0"/>
          </a:p>
          <a:p>
            <a:pPr>
              <a:buNone/>
            </a:pPr>
            <a:r>
              <a:rPr lang="zh-CN" altLang="en-US" sz="1600" dirty="0" smtClean="0"/>
              <a:t>				</a:t>
            </a:r>
            <a:r>
              <a:rPr lang="en-US" altLang="zh-CN" sz="1600" dirty="0" smtClean="0"/>
              <a:t>SDA01 &lt;= '1';</a:t>
            </a:r>
            <a:r>
              <a:rPr lang="zh-CN" altLang="en-US" sz="1600" dirty="0" smtClean="0"/>
              <a:t>	</a:t>
            </a:r>
            <a:r>
              <a:rPr lang="en-US" altLang="zh-CN" sz="1600" dirty="0" smtClean="0"/>
              <a:t>-- SDA = 1</a:t>
            </a:r>
            <a:endParaRPr lang="zh-CN" altLang="en-US" sz="1600" dirty="0" smtClean="0"/>
          </a:p>
          <a:p>
            <a:pPr>
              <a:buNone/>
            </a:pPr>
            <a:r>
              <a:rPr lang="zh-CN" altLang="en-US" sz="1600" dirty="0" smtClean="0"/>
              <a:t>				</a:t>
            </a:r>
            <a:r>
              <a:rPr lang="en-US" altLang="zh-CN" sz="1600" dirty="0" err="1" smtClean="0"/>
              <a:t>RegisterAddressOut</a:t>
            </a:r>
            <a:r>
              <a:rPr lang="en-US" altLang="zh-CN" sz="1600" dirty="0" smtClean="0"/>
              <a:t> &lt;= </a:t>
            </a:r>
            <a:r>
              <a:rPr lang="en-US" altLang="zh-CN" sz="1600" dirty="0" err="1" smtClean="0"/>
              <a:t>RegisterAddress</a:t>
            </a:r>
            <a:r>
              <a:rPr lang="en-US" altLang="zh-CN" sz="1600" dirty="0" smtClean="0"/>
              <a:t>;</a:t>
            </a:r>
            <a:endParaRPr lang="zh-CN" altLang="en-US" sz="1600" dirty="0" smtClean="0"/>
          </a:p>
          <a:p>
            <a:pPr>
              <a:buNone/>
            </a:pPr>
            <a:r>
              <a:rPr lang="zh-CN" altLang="en-US" sz="1600" dirty="0" smtClean="0"/>
              <a:t>				</a:t>
            </a:r>
            <a:r>
              <a:rPr lang="en-US" altLang="zh-CN" sz="1600" dirty="0" err="1" smtClean="0"/>
              <a:t>DataOut</a:t>
            </a:r>
            <a:r>
              <a:rPr lang="en-US" altLang="zh-CN" sz="1600" dirty="0" smtClean="0"/>
              <a:t> &lt;= "00000000";</a:t>
            </a:r>
            <a:endParaRPr lang="zh-CN" altLang="en-US" sz="1600" dirty="0" smtClean="0"/>
          </a:p>
          <a:p>
            <a:pPr>
              <a:buNone/>
            </a:pPr>
            <a:r>
              <a:rPr lang="zh-CN" altLang="en-US" sz="1600" dirty="0" smtClean="0"/>
              <a:t>				</a:t>
            </a:r>
            <a:r>
              <a:rPr lang="en-US" altLang="zh-CN" sz="1600" dirty="0" smtClean="0"/>
              <a:t>state &lt;= x"01";</a:t>
            </a:r>
            <a:endParaRPr lang="zh-CN" altLang="en-US" sz="1600" dirty="0" smtClean="0"/>
          </a:p>
          <a:p>
            <a:pPr>
              <a:buNone/>
            </a:pPr>
            <a:r>
              <a:rPr lang="zh-CN" altLang="en-US" sz="1600" dirty="0" smtClean="0"/>
              <a:t>				</a:t>
            </a:r>
          </a:p>
          <a:p>
            <a:pPr>
              <a:buNone/>
            </a:pPr>
            <a:r>
              <a:rPr lang="en-US" altLang="zh-CN" sz="1600" dirty="0" smtClean="0"/>
              <a:t>			----------------------------------------------------------------</a:t>
            </a:r>
            <a:endParaRPr lang="zh-CN" altLang="en-US" sz="1600" dirty="0" smtClean="0"/>
          </a:p>
          <a:p>
            <a:pPr>
              <a:buNone/>
            </a:pPr>
            <a:r>
              <a:rPr lang="en-US" altLang="zh-CN" sz="1600" dirty="0" smtClean="0"/>
              <a:t>			-- </a:t>
            </a:r>
            <a:r>
              <a:rPr lang="en-US" altLang="zh-CN" sz="1600" dirty="0" smtClean="0"/>
              <a:t>send start condition and slave address</a:t>
            </a:r>
            <a:endParaRPr lang="zh-CN" altLang="en-US" sz="1600" dirty="0" smtClean="0"/>
          </a:p>
          <a:p>
            <a:pPr>
              <a:buNone/>
            </a:pPr>
            <a:r>
              <a:rPr lang="zh-CN" altLang="en-US" sz="1600" dirty="0" smtClean="0"/>
              <a:t>			</a:t>
            </a:r>
            <a:r>
              <a:rPr lang="en-US" altLang="zh-CN" sz="1600" dirty="0" smtClean="0"/>
              <a:t>WHEN x"01" =&gt;</a:t>
            </a:r>
            <a:r>
              <a:rPr lang="zh-CN" altLang="en-US" sz="1600" dirty="0" smtClean="0"/>
              <a:t>	</a:t>
            </a:r>
            <a:r>
              <a:rPr lang="en-US" altLang="zh-CN" sz="1600" dirty="0" smtClean="0"/>
              <a:t>-- Start</a:t>
            </a:r>
            <a:endParaRPr lang="zh-CN" altLang="en-US" sz="1600" dirty="0" smtClean="0"/>
          </a:p>
          <a:p>
            <a:pPr>
              <a:buNone/>
            </a:pPr>
            <a:r>
              <a:rPr lang="zh-CN" altLang="en-US" sz="1600" dirty="0" smtClean="0"/>
              <a:t>				</a:t>
            </a:r>
            <a:r>
              <a:rPr lang="en-US" altLang="zh-CN" sz="1600" dirty="0" smtClean="0"/>
              <a:t>SCL &lt;= '1';</a:t>
            </a:r>
            <a:r>
              <a:rPr lang="zh-CN" altLang="en-US" sz="1600" dirty="0" smtClean="0"/>
              <a:t>		</a:t>
            </a:r>
            <a:r>
              <a:rPr lang="en-US" altLang="zh-CN" sz="1600" dirty="0" smtClean="0"/>
              <a:t>-- SCL stays at 1 while</a:t>
            </a:r>
            <a:endParaRPr lang="zh-CN" altLang="en-US" sz="1600" dirty="0" smtClean="0"/>
          </a:p>
          <a:p>
            <a:pPr>
              <a:buNone/>
            </a:pPr>
            <a:r>
              <a:rPr lang="zh-CN" altLang="en-US" sz="1600" dirty="0" smtClean="0"/>
              <a:t>				</a:t>
            </a:r>
            <a:r>
              <a:rPr lang="en-US" altLang="zh-CN" sz="1600" dirty="0" smtClean="0"/>
              <a:t>SDA01 &lt;= '0';</a:t>
            </a:r>
            <a:r>
              <a:rPr lang="zh-CN" altLang="en-US" sz="1600" dirty="0" smtClean="0"/>
              <a:t>	</a:t>
            </a:r>
            <a:r>
              <a:rPr lang="en-US" altLang="zh-CN" sz="1600" dirty="0" smtClean="0"/>
              <a:t>-- SDA changes from 1 to 0</a:t>
            </a:r>
            <a:endParaRPr lang="zh-CN" altLang="en-US" sz="1600" dirty="0" smtClean="0"/>
          </a:p>
          <a:p>
            <a:pPr>
              <a:buNone/>
            </a:pPr>
            <a:r>
              <a:rPr lang="zh-CN" altLang="en-US" sz="1600" dirty="0" smtClean="0"/>
              <a:t>				</a:t>
            </a:r>
            <a:r>
              <a:rPr lang="en-US" altLang="zh-CN" sz="1600" dirty="0" err="1" smtClean="0"/>
              <a:t>bitcount</a:t>
            </a:r>
            <a:r>
              <a:rPr lang="en-US" altLang="zh-CN" sz="1600" dirty="0" smtClean="0"/>
              <a:t> &lt;= 7;</a:t>
            </a:r>
            <a:r>
              <a:rPr lang="zh-CN" altLang="en-US" sz="1600" dirty="0" smtClean="0"/>
              <a:t>	</a:t>
            </a:r>
            <a:r>
              <a:rPr lang="en-US" altLang="zh-CN" sz="1600" dirty="0" smtClean="0"/>
              <a:t>-- starting bit count</a:t>
            </a:r>
            <a:endParaRPr lang="zh-CN" altLang="en-US" sz="1600" dirty="0" smtClean="0"/>
          </a:p>
          <a:p>
            <a:pPr>
              <a:buNone/>
            </a:pPr>
            <a:r>
              <a:rPr lang="zh-CN" altLang="en-US" sz="1600" dirty="0" smtClean="0"/>
              <a:t>				</a:t>
            </a:r>
            <a:r>
              <a:rPr lang="en-US" altLang="zh-CN" sz="1600" dirty="0" smtClean="0"/>
              <a:t>state &lt;= x"02</a:t>
            </a:r>
            <a:r>
              <a:rPr lang="en-US" altLang="zh-CN" sz="1600" dirty="0" smtClean="0"/>
              <a:t>";</a:t>
            </a:r>
            <a:endParaRPr lang="zh-CN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Code Example Cont’d</a:t>
            </a:r>
            <a:endParaRPr lang="zh-CN" altLang="en-US" dirty="0"/>
          </a:p>
        </p:txBody>
      </p:sp>
      <p:sp>
        <p:nvSpPr>
          <p:cNvPr id="4" name="内容占位符 2"/>
          <p:cNvSpPr txBox="1">
            <a:spLocks noGrp="1"/>
          </p:cNvSpPr>
          <p:nvPr>
            <p:ph idx="1"/>
          </p:nvPr>
        </p:nvSpPr>
        <p:spPr>
          <a:xfrm>
            <a:off x="457200" y="1600201"/>
            <a:ext cx="8229600" cy="4133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buNone/>
            </a:pPr>
            <a:r>
              <a:rPr lang="en-US" altLang="zh-CN" sz="1600" dirty="0" smtClean="0"/>
              <a:t>			</a:t>
            </a:r>
            <a:r>
              <a:rPr lang="en-US" altLang="zh-CN" sz="1600" dirty="0" smtClean="0"/>
              <a:t> -- send 7-bit slave address followed by R/W' bit, MSB first</a:t>
            </a:r>
            <a:endParaRPr lang="en-US" altLang="zh-CN" sz="1600" dirty="0" smtClean="0"/>
          </a:p>
          <a:p>
            <a:pPr>
              <a:buNone/>
            </a:pPr>
            <a:r>
              <a:rPr lang="en-US" altLang="zh-CN" sz="1600" dirty="0" smtClean="0"/>
              <a:t>	</a:t>
            </a:r>
            <a:r>
              <a:rPr lang="en-US" altLang="zh-CN" sz="1600" dirty="0" smtClean="0"/>
              <a:t>		WHEN </a:t>
            </a:r>
            <a:r>
              <a:rPr lang="en-US" altLang="zh-CN" sz="1600" dirty="0" smtClean="0"/>
              <a:t>x"02" =&gt;</a:t>
            </a:r>
            <a:r>
              <a:rPr lang="zh-CN" altLang="en-US" sz="1600" dirty="0" smtClean="0"/>
              <a:t>					</a:t>
            </a:r>
          </a:p>
          <a:p>
            <a:pPr>
              <a:buNone/>
            </a:pPr>
            <a:r>
              <a:rPr lang="zh-CN" altLang="en-US" sz="1600" dirty="0" smtClean="0"/>
              <a:t>				</a:t>
            </a:r>
            <a:r>
              <a:rPr lang="en-US" altLang="zh-CN" sz="1600" dirty="0" smtClean="0"/>
              <a:t>SCL &lt;= '0';</a:t>
            </a:r>
            <a:endParaRPr lang="zh-CN" altLang="en-US" sz="1600" dirty="0" smtClean="0"/>
          </a:p>
          <a:p>
            <a:pPr>
              <a:buNone/>
            </a:pPr>
            <a:r>
              <a:rPr lang="zh-CN" altLang="en-US" sz="1600" dirty="0" smtClean="0"/>
              <a:t>				</a:t>
            </a:r>
            <a:r>
              <a:rPr lang="en-US" altLang="zh-CN" sz="1600" dirty="0" smtClean="0"/>
              <a:t>SDA01 &lt;= </a:t>
            </a:r>
            <a:r>
              <a:rPr lang="en-US" altLang="zh-CN" sz="1600" dirty="0" err="1" smtClean="0"/>
              <a:t>SlaveAddress_Write</a:t>
            </a:r>
            <a:r>
              <a:rPr lang="en-US" altLang="zh-CN" sz="1600" dirty="0" smtClean="0"/>
              <a:t>(</a:t>
            </a:r>
            <a:r>
              <a:rPr lang="en-US" altLang="zh-CN" sz="1600" dirty="0" err="1" smtClean="0"/>
              <a:t>bitcount</a:t>
            </a:r>
            <a:r>
              <a:rPr lang="en-US" altLang="zh-CN" sz="1600" dirty="0" smtClean="0"/>
              <a:t>);</a:t>
            </a:r>
            <a:endParaRPr lang="zh-CN" altLang="en-US" sz="1600" dirty="0" smtClean="0"/>
          </a:p>
          <a:p>
            <a:pPr>
              <a:buNone/>
            </a:pPr>
            <a:r>
              <a:rPr lang="zh-CN" altLang="en-US" sz="1600" dirty="0" smtClean="0"/>
              <a:t>				</a:t>
            </a:r>
            <a:r>
              <a:rPr lang="en-US" altLang="zh-CN" sz="1600" dirty="0" smtClean="0"/>
              <a:t>state &lt;= x"03";</a:t>
            </a:r>
            <a:endParaRPr lang="zh-CN" altLang="en-US" sz="1600" dirty="0" smtClean="0"/>
          </a:p>
          <a:p>
            <a:pPr>
              <a:buNone/>
            </a:pPr>
            <a:r>
              <a:rPr lang="zh-CN" altLang="en-US" sz="1600" dirty="0" smtClean="0"/>
              <a:t>			</a:t>
            </a:r>
            <a:r>
              <a:rPr lang="en-US" altLang="zh-CN" sz="1600" dirty="0" smtClean="0"/>
              <a:t>WHEN x"03" =&gt;</a:t>
            </a:r>
            <a:endParaRPr lang="zh-CN" altLang="en-US" sz="1600" dirty="0" smtClean="0"/>
          </a:p>
          <a:p>
            <a:pPr>
              <a:buNone/>
            </a:pPr>
            <a:r>
              <a:rPr lang="zh-CN" altLang="en-US" sz="1600" dirty="0" smtClean="0"/>
              <a:t>				</a:t>
            </a:r>
            <a:r>
              <a:rPr lang="en-US" altLang="zh-CN" sz="1600" dirty="0" smtClean="0"/>
              <a:t>SCL &lt;= '1';</a:t>
            </a:r>
            <a:endParaRPr lang="zh-CN" altLang="en-US" sz="1600" dirty="0" smtClean="0"/>
          </a:p>
          <a:p>
            <a:pPr>
              <a:buNone/>
            </a:pPr>
            <a:r>
              <a:rPr lang="zh-CN" altLang="en-US" sz="1600" dirty="0" smtClean="0"/>
              <a:t>				</a:t>
            </a:r>
            <a:r>
              <a:rPr lang="en-US" altLang="zh-CN" sz="1600" dirty="0" smtClean="0"/>
              <a:t>IF (</a:t>
            </a:r>
            <a:r>
              <a:rPr lang="en-US" altLang="zh-CN" sz="1600" dirty="0" err="1" smtClean="0"/>
              <a:t>bitcount</a:t>
            </a:r>
            <a:r>
              <a:rPr lang="en-US" altLang="zh-CN" sz="1600" dirty="0" smtClean="0"/>
              <a:t> - 1) &gt;= 0 THEN</a:t>
            </a:r>
            <a:endParaRPr lang="zh-CN" altLang="en-US" sz="1600" dirty="0" smtClean="0"/>
          </a:p>
          <a:p>
            <a:pPr>
              <a:buNone/>
            </a:pPr>
            <a:r>
              <a:rPr lang="zh-CN" altLang="en-US" sz="1600" dirty="0" smtClean="0"/>
              <a:t>					</a:t>
            </a:r>
            <a:r>
              <a:rPr lang="en-US" altLang="zh-CN" sz="1600" dirty="0" err="1" smtClean="0"/>
              <a:t>bitcount</a:t>
            </a:r>
            <a:r>
              <a:rPr lang="en-US" altLang="zh-CN" sz="1600" dirty="0" smtClean="0"/>
              <a:t> &lt;= </a:t>
            </a:r>
            <a:r>
              <a:rPr lang="en-US" altLang="zh-CN" sz="1600" dirty="0" err="1" smtClean="0"/>
              <a:t>bitcount</a:t>
            </a:r>
            <a:r>
              <a:rPr lang="en-US" altLang="zh-CN" sz="1600" dirty="0" smtClean="0"/>
              <a:t> - 1;</a:t>
            </a:r>
            <a:endParaRPr lang="zh-CN" altLang="en-US" sz="1600" dirty="0" smtClean="0"/>
          </a:p>
          <a:p>
            <a:pPr>
              <a:buNone/>
            </a:pPr>
            <a:r>
              <a:rPr lang="zh-CN" altLang="en-US" sz="1600" dirty="0" smtClean="0"/>
              <a:t>					</a:t>
            </a:r>
            <a:r>
              <a:rPr lang="en-US" altLang="zh-CN" sz="1600" dirty="0" smtClean="0"/>
              <a:t>state &lt;= x"02";</a:t>
            </a:r>
            <a:endParaRPr lang="zh-CN" altLang="en-US" sz="1600" dirty="0" smtClean="0"/>
          </a:p>
          <a:p>
            <a:pPr>
              <a:buNone/>
            </a:pPr>
            <a:r>
              <a:rPr lang="zh-CN" altLang="en-US" sz="1600" dirty="0" smtClean="0"/>
              <a:t>				</a:t>
            </a:r>
            <a:r>
              <a:rPr lang="en-US" altLang="zh-CN" sz="1600" dirty="0" smtClean="0"/>
              <a:t>ELSE</a:t>
            </a:r>
            <a:endParaRPr lang="zh-CN" altLang="en-US" sz="1600" dirty="0" smtClean="0"/>
          </a:p>
          <a:p>
            <a:pPr>
              <a:buNone/>
            </a:pPr>
            <a:r>
              <a:rPr lang="zh-CN" altLang="en-US" sz="1600" dirty="0" smtClean="0"/>
              <a:t>					</a:t>
            </a:r>
            <a:r>
              <a:rPr lang="en-US" altLang="zh-CN" sz="1600" dirty="0" err="1" smtClean="0"/>
              <a:t>bitcount</a:t>
            </a:r>
            <a:r>
              <a:rPr lang="en-US" altLang="zh-CN" sz="1600" dirty="0" smtClean="0"/>
              <a:t> &lt;= 7;</a:t>
            </a:r>
            <a:endParaRPr lang="zh-CN" altLang="en-US" sz="1600" dirty="0" smtClean="0"/>
          </a:p>
          <a:p>
            <a:pPr>
              <a:buNone/>
            </a:pPr>
            <a:r>
              <a:rPr lang="zh-CN" altLang="en-US" sz="1600" dirty="0" smtClean="0"/>
              <a:t>					</a:t>
            </a:r>
            <a:r>
              <a:rPr lang="en-US" altLang="zh-CN" sz="1600" dirty="0" smtClean="0"/>
              <a:t>state &lt;= x"12";</a:t>
            </a:r>
            <a:endParaRPr lang="zh-CN" altLang="en-US" sz="1600" dirty="0" smtClean="0"/>
          </a:p>
          <a:p>
            <a:pPr>
              <a:buNone/>
            </a:pPr>
            <a:r>
              <a:rPr lang="zh-CN" altLang="en-US" sz="1600" dirty="0" smtClean="0"/>
              <a:t>				</a:t>
            </a:r>
            <a:r>
              <a:rPr lang="en-US" altLang="zh-CN" sz="1600" dirty="0" smtClean="0"/>
              <a:t>END IF</a:t>
            </a:r>
            <a:r>
              <a:rPr lang="en-US" altLang="zh-CN" sz="1600" dirty="0" smtClean="0"/>
              <a:t>;</a:t>
            </a:r>
            <a:endParaRPr lang="zh-CN" altLang="en-US" sz="1600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Sources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1600" dirty="0" smtClean="0"/>
              <a:t>“EuroAirToys”. Internet: </a:t>
            </a:r>
            <a:r>
              <a:rPr lang="nb-NO" sz="1600" dirty="0" smtClean="0"/>
              <a:t>http://search.babylon.com/imageres.php?iu=http://www.euroairtoys.com/Helicopters/SX28035_BLUE/28035_sv_500.JPG&amp;ir=http://www.euroairtoys.com/Index_menu_Helicopters.html&amp;ig=http://t2.gstatic.com/images?q=tbn:ANd9GcThIAhPohcVyJ9ekC8xGajmTVwX6sqRgcLWtKj8crMvTIyyXQKVDGQIklE&amp;h=375&amp;w=500&amp;q=28035 </a:t>
            </a:r>
            <a:r>
              <a:rPr lang="nb-NO" sz="1600" dirty="0" smtClean="0"/>
              <a:t>helicopter&amp;babsrc=HP_ss</a:t>
            </a:r>
          </a:p>
          <a:p>
            <a:pPr>
              <a:buNone/>
            </a:pPr>
            <a:r>
              <a:rPr lang="nb-NO" sz="1600" dirty="0" smtClean="0"/>
              <a:t>	</a:t>
            </a:r>
            <a:r>
              <a:rPr lang="nb-NO" sz="1600" dirty="0" smtClean="0"/>
              <a:t>[</a:t>
            </a:r>
            <a:r>
              <a:rPr lang="nb-NO" sz="1600" dirty="0" smtClean="0"/>
              <a:t>Feb. 12, 2012</a:t>
            </a:r>
            <a:r>
              <a:rPr lang="nb-NO" sz="1600" dirty="0" smtClean="0"/>
              <a:t>].</a:t>
            </a:r>
          </a:p>
          <a:p>
            <a:r>
              <a:rPr lang="en-CA" altLang="zh-CN" sz="1600" dirty="0" smtClean="0"/>
              <a:t>“ </a:t>
            </a:r>
            <a:r>
              <a:rPr lang="en-US" altLang="zh-CN" sz="1600" dirty="0" smtClean="0"/>
              <a:t>A Simple Speech Recognition Algorithm for ECE341” by Tor M. </a:t>
            </a:r>
            <a:r>
              <a:rPr lang="en-US" altLang="zh-CN" sz="1600" dirty="0" err="1" smtClean="0"/>
              <a:t>Aamodt</a:t>
            </a:r>
            <a:r>
              <a:rPr lang="en-US" altLang="zh-CN" sz="1600" dirty="0" smtClean="0"/>
              <a:t>. Internet. </a:t>
            </a:r>
            <a:r>
              <a:rPr lang="en-CA" sz="1600" dirty="0" smtClean="0"/>
              <a:t>http://www.eecg.toronto.edu/~aamodt/ece341/speech-recognition/</a:t>
            </a:r>
          </a:p>
          <a:p>
            <a:pPr>
              <a:buNone/>
            </a:pPr>
            <a:r>
              <a:rPr lang="en-CA" sz="1600" dirty="0" smtClean="0"/>
              <a:t>	[Feb. 14, 2012]</a:t>
            </a:r>
          </a:p>
          <a:p>
            <a:r>
              <a:rPr lang="en-CA" altLang="zh-CN" sz="1600" dirty="0" smtClean="0"/>
              <a:t>“ </a:t>
            </a:r>
            <a:r>
              <a:rPr lang="nb-NO" altLang="zh-CN" sz="1600" dirty="0" smtClean="0"/>
              <a:t>I2C Master Controller” by </a:t>
            </a:r>
            <a:r>
              <a:rPr lang="en-CA" altLang="zh-CN" sz="1600" i="1" dirty="0" smtClean="0"/>
              <a:t>Enoch</a:t>
            </a:r>
            <a:r>
              <a:rPr lang="en-CA" altLang="zh-CN" sz="1600" dirty="0" smtClean="0"/>
              <a:t> Hwang</a:t>
            </a:r>
            <a:r>
              <a:rPr lang="nb-NO" altLang="zh-CN" sz="1600" dirty="0" smtClean="0"/>
              <a:t>. Internet:</a:t>
            </a:r>
          </a:p>
          <a:p>
            <a:pPr>
              <a:buNone/>
            </a:pPr>
            <a:r>
              <a:rPr lang="nb-NO" altLang="zh-CN" sz="1600" dirty="0" smtClean="0"/>
              <a:t>	http://faculty.lasierra.edu/~ehwang/digitaldesign/webpages/projects.html </a:t>
            </a:r>
          </a:p>
          <a:p>
            <a:pPr>
              <a:buNone/>
            </a:pPr>
            <a:r>
              <a:rPr lang="nb-NO" altLang="zh-CN" sz="1600" dirty="0" smtClean="0"/>
              <a:t>	[Feb. 14, 2012</a:t>
            </a:r>
            <a:r>
              <a:rPr lang="nb-NO" altLang="zh-CN" sz="1600" dirty="0" smtClean="0"/>
              <a:t>]</a:t>
            </a:r>
            <a:endParaRPr lang="nb-NO" altLang="zh-CN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altLang="zh-CN" dirty="0" smtClean="0"/>
          </a:p>
          <a:p>
            <a:pPr algn="ctr">
              <a:buNone/>
            </a:pPr>
            <a:r>
              <a:rPr lang="en-US" altLang="zh-CN" sz="8000" dirty="0" smtClean="0"/>
              <a:t>Thank You!</a:t>
            </a:r>
            <a:endParaRPr lang="zh-CN" altLang="en-US" sz="8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Contents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Functionality</a:t>
            </a:r>
          </a:p>
          <a:p>
            <a:r>
              <a:rPr lang="en-CA" dirty="0" smtClean="0"/>
              <a:t>Design</a:t>
            </a:r>
          </a:p>
          <a:p>
            <a:r>
              <a:rPr lang="en-CA" dirty="0" smtClean="0"/>
              <a:t>Components in FPGA</a:t>
            </a:r>
          </a:p>
          <a:p>
            <a:r>
              <a:rPr lang="en-CA" dirty="0" smtClean="0"/>
              <a:t>Test Plan</a:t>
            </a:r>
          </a:p>
          <a:p>
            <a:r>
              <a:rPr lang="en-CA" dirty="0" smtClean="0"/>
              <a:t>Code Example</a:t>
            </a:r>
          </a:p>
          <a:p>
            <a:r>
              <a:rPr lang="en-CA" dirty="0" smtClean="0"/>
              <a:t>Additional Features</a:t>
            </a:r>
          </a:p>
          <a:p>
            <a:r>
              <a:rPr lang="en-CA" dirty="0" smtClean="0"/>
              <a:t>Sources</a:t>
            </a:r>
          </a:p>
          <a:p>
            <a:endParaRPr lang="en-C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Functionality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IO Circuit should capable of controlling the helicopter via the onboard controllers and signals from FPGA.</a:t>
            </a:r>
          </a:p>
          <a:p>
            <a:r>
              <a:rPr lang="en-CA" dirty="0" smtClean="0"/>
              <a:t>FPGA should be capable of recognizing voice commands from microphone and determining whether or not those commands are valid by </a:t>
            </a:r>
            <a:r>
              <a:rPr lang="en-CA" smtClean="0"/>
              <a:t>comparing them to </a:t>
            </a:r>
            <a:r>
              <a:rPr lang="en-CA" dirty="0" smtClean="0"/>
              <a:t>a list of pre-stored commands on FPGA. </a:t>
            </a:r>
            <a:endParaRPr lang="en-C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Additional Features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Inserting a sdcard that contains pre-programmed flight patterns to the Altera DE2 will allow users to see the helicopter fly different flight patterns.</a:t>
            </a:r>
          </a:p>
          <a:p>
            <a:r>
              <a:rPr lang="en-CA" dirty="0" smtClean="0"/>
              <a:t>Having the helicopter drop a payload on a pressure scale while it is in motion. The pressure scale will then output digital signals to an attached speaker.</a:t>
            </a:r>
            <a:endParaRPr lang="en-C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Test Plan</a:t>
            </a:r>
            <a:endParaRPr lang="en-CA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11560" y="1412776"/>
          <a:ext cx="7920880" cy="45802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/>
                <a:gridCol w="3960440"/>
              </a:tblGrid>
              <a:tr h="739757">
                <a:tc>
                  <a:txBody>
                    <a:bodyPr/>
                    <a:lstStyle/>
                    <a:p>
                      <a:pPr algn="ctr"/>
                      <a:r>
                        <a:rPr lang="en-CA" sz="3200" dirty="0" smtClean="0"/>
                        <a:t>Test</a:t>
                      </a:r>
                      <a:endParaRPr lang="en-CA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3200" dirty="0" smtClean="0"/>
                        <a:t>Results</a:t>
                      </a:r>
                      <a:endParaRPr lang="en-CA" sz="3200" dirty="0"/>
                    </a:p>
                  </a:txBody>
                  <a:tcPr/>
                </a:tc>
              </a:tr>
              <a:tr h="817626">
                <a:tc>
                  <a:txBody>
                    <a:bodyPr/>
                    <a:lstStyle/>
                    <a:p>
                      <a:r>
                        <a:rPr lang="en-CA" dirty="0" smtClean="0"/>
                        <a:t>Functionality of Controllers on IO Circuit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Helicopter is responding</a:t>
                      </a:r>
                      <a:r>
                        <a:rPr lang="en-CA" baseline="0" dirty="0" smtClean="0"/>
                        <a:t> to the controllers on the IO Circuit.</a:t>
                      </a:r>
                    </a:p>
                    <a:p>
                      <a:r>
                        <a:rPr lang="en-CA" baseline="0" dirty="0" smtClean="0"/>
                        <a:t>Wave functions on oscilloscope are appearing as expected with the a voltage range of 2.8-4.4V (3.6V at initial state)</a:t>
                      </a:r>
                      <a:endParaRPr lang="en-CA" dirty="0"/>
                    </a:p>
                  </a:txBody>
                  <a:tcPr/>
                </a:tc>
              </a:tr>
              <a:tr h="793342">
                <a:tc>
                  <a:txBody>
                    <a:bodyPr/>
                    <a:lstStyle/>
                    <a:p>
                      <a:r>
                        <a:rPr lang="en-CA" dirty="0" smtClean="0"/>
                        <a:t>Functionality</a:t>
                      </a:r>
                      <a:r>
                        <a:rPr lang="en-CA" baseline="0" dirty="0" smtClean="0"/>
                        <a:t> of DACs (to be tested)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Ideal Results:  A digital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input</a:t>
                      </a:r>
                      <a:r>
                        <a:rPr lang="en-CA" baseline="0" dirty="0" smtClean="0"/>
                        <a:t> to one of the</a:t>
                      </a:r>
                      <a:r>
                        <a:rPr lang="en-CA" dirty="0" smtClean="0"/>
                        <a:t> DACs will output an </a:t>
                      </a:r>
                      <a:r>
                        <a:rPr lang="en-CA" baseline="0" dirty="0" smtClean="0"/>
                        <a:t>analog current to the infrared controller.</a:t>
                      </a:r>
                      <a:endParaRPr lang="en-CA" dirty="0"/>
                    </a:p>
                  </a:txBody>
                  <a:tcPr/>
                </a:tc>
              </a:tr>
              <a:tr h="817626">
                <a:tc>
                  <a:txBody>
                    <a:bodyPr/>
                    <a:lstStyle/>
                    <a:p>
                      <a:r>
                        <a:rPr lang="en-CA" dirty="0" smtClean="0"/>
                        <a:t>Functionality</a:t>
                      </a:r>
                      <a:r>
                        <a:rPr lang="en-CA" baseline="0" dirty="0" smtClean="0"/>
                        <a:t> of Audio Recognition by FPGA (to be tested)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Ideal Results:</a:t>
                      </a:r>
                      <a:r>
                        <a:rPr lang="en-CA" baseline="0" dirty="0" smtClean="0"/>
                        <a:t> FPGA will recognize voice commands from Mic </a:t>
                      </a:r>
                      <a:r>
                        <a:rPr lang="en-CA" baseline="0" smtClean="0"/>
                        <a:t>and will </a:t>
                      </a:r>
                      <a:r>
                        <a:rPr lang="en-CA" baseline="0" dirty="0" smtClean="0"/>
                        <a:t>determine whether or not they are valid commands.</a:t>
                      </a:r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Design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48680"/>
          </a:xfrm>
        </p:spPr>
        <p:txBody>
          <a:bodyPr/>
          <a:lstStyle/>
          <a:p>
            <a:pPr>
              <a:buNone/>
            </a:pPr>
            <a:r>
              <a:rPr lang="en-CA" dirty="0" smtClean="0"/>
              <a:t>Hardware Block Diagram:</a:t>
            </a:r>
            <a:endParaRPr lang="en-CA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348880"/>
            <a:ext cx="7920880" cy="360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Design Cont’d</a:t>
            </a:r>
            <a:endParaRPr lang="en-CA" dirty="0"/>
          </a:p>
        </p:txBody>
      </p:sp>
      <p:pic>
        <p:nvPicPr>
          <p:cNvPr id="2050" name="Picture 2" descr="O:\Users\Jonathan Lam\AppData\Local\Microsoft\Windows\Temporary Internet Files\Content.Outlook\3RPQJASQ\2012-02-12_22-39-48_39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4056" y="1412776"/>
            <a:ext cx="8100392" cy="45564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Design Cont’d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CA" dirty="0" smtClean="0"/>
              <a:t>Organization of Software:</a:t>
            </a:r>
          </a:p>
          <a:p>
            <a:pPr>
              <a:buNone/>
            </a:pPr>
            <a:r>
              <a:rPr lang="en-CA" dirty="0" smtClean="0"/>
              <a:t>VHDL:</a:t>
            </a:r>
          </a:p>
          <a:p>
            <a:pPr>
              <a:buNone/>
            </a:pPr>
            <a:r>
              <a:rPr lang="en-CA" dirty="0" smtClean="0"/>
              <a:t>				Top Level</a:t>
            </a:r>
          </a:p>
          <a:p>
            <a:pPr>
              <a:buNone/>
            </a:pPr>
            <a:r>
              <a:rPr lang="en-CA" dirty="0" smtClean="0"/>
              <a:t>		Voice </a:t>
            </a:r>
            <a:r>
              <a:rPr lang="en-CA" dirty="0" smtClean="0"/>
              <a:t>Input</a:t>
            </a:r>
            <a:r>
              <a:rPr lang="en-CA" dirty="0" smtClean="0"/>
              <a:t>	Analog Current Output</a:t>
            </a:r>
          </a:p>
          <a:p>
            <a:pPr>
              <a:buNone/>
            </a:pPr>
            <a:endParaRPr lang="en-CA" dirty="0" smtClean="0"/>
          </a:p>
          <a:p>
            <a:pPr>
              <a:buNone/>
            </a:pPr>
            <a:r>
              <a:rPr lang="en-CA" dirty="0" err="1" smtClean="0"/>
              <a:t>microC</a:t>
            </a:r>
            <a:r>
              <a:rPr lang="en-CA" dirty="0" smtClean="0"/>
              <a:t>:</a:t>
            </a:r>
          </a:p>
          <a:p>
            <a:pPr>
              <a:buNone/>
            </a:pPr>
            <a:r>
              <a:rPr lang="en-CA" dirty="0" smtClean="0"/>
              <a:t>		Training		Recognizing</a:t>
            </a:r>
            <a:endParaRPr lang="en-C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Design Cont’d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CA" dirty="0" smtClean="0"/>
              <a:t>Biggest Challenge Thus Far:</a:t>
            </a:r>
          </a:p>
          <a:p>
            <a:r>
              <a:rPr lang="en-CA" dirty="0" smtClean="0"/>
              <a:t>Mimic controllers on IO Circuit</a:t>
            </a:r>
          </a:p>
          <a:p>
            <a:r>
              <a:rPr lang="en-CA" dirty="0" smtClean="0"/>
              <a:t>Pre-storing voice commands on FPGA</a:t>
            </a:r>
          </a:p>
          <a:p>
            <a:r>
              <a:rPr lang="en-CA" dirty="0" smtClean="0"/>
              <a:t>Getting FPGA to recognize the following voice commands: Up, Down, Left, Right, Forward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403</Words>
  <Application>Microsoft Office PowerPoint</Application>
  <PresentationFormat>全屏显示(4:3)</PresentationFormat>
  <Paragraphs>100</Paragraphs>
  <Slides>17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8" baseType="lpstr">
      <vt:lpstr>Office Theme</vt:lpstr>
      <vt:lpstr>Voice Controlled Helicopter</vt:lpstr>
      <vt:lpstr>Contents</vt:lpstr>
      <vt:lpstr>Functionality</vt:lpstr>
      <vt:lpstr>Additional Features</vt:lpstr>
      <vt:lpstr>Test Plan</vt:lpstr>
      <vt:lpstr>Design</vt:lpstr>
      <vt:lpstr>Design Cont’d</vt:lpstr>
      <vt:lpstr>Design Cont’d</vt:lpstr>
      <vt:lpstr>Design Cont’d</vt:lpstr>
      <vt:lpstr>Speech Recognition</vt:lpstr>
      <vt:lpstr>Speech Recognition Cont’d</vt:lpstr>
      <vt:lpstr>Components in FPGA</vt:lpstr>
      <vt:lpstr>I2C Interface</vt:lpstr>
      <vt:lpstr>Code Example </vt:lpstr>
      <vt:lpstr>Code Example Cont’d</vt:lpstr>
      <vt:lpstr>Sources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Voice Controlled Helicopter</dc:title>
  <dc:creator>Jonathan Lam</dc:creator>
  <cp:lastModifiedBy>User</cp:lastModifiedBy>
  <cp:revision>120</cp:revision>
  <dcterms:created xsi:type="dcterms:W3CDTF">2012-02-13T05:01:05Z</dcterms:created>
  <dcterms:modified xsi:type="dcterms:W3CDTF">2012-02-16T05:42:59Z</dcterms:modified>
</cp:coreProperties>
</file>