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70" r:id="rId9"/>
    <p:sldId id="271" r:id="rId10"/>
    <p:sldId id="272" r:id="rId11"/>
    <p:sldId id="279" r:id="rId12"/>
    <p:sldId id="273" r:id="rId13"/>
    <p:sldId id="285" r:id="rId14"/>
    <p:sldId id="284" r:id="rId15"/>
    <p:sldId id="281" r:id="rId16"/>
    <p:sldId id="280" r:id="rId17"/>
    <p:sldId id="274" r:id="rId18"/>
    <p:sldId id="283" r:id="rId19"/>
    <p:sldId id="282" r:id="rId20"/>
    <p:sldId id="275" r:id="rId21"/>
    <p:sldId id="276" r:id="rId22"/>
    <p:sldId id="269" r:id="rId23"/>
    <p:sldId id="278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6B6D55-416D-4A10-BF86-D80BB8F18ED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2CB89E-27A4-4073-8109-00FA5D3A7D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716F-37F8-465D-A55B-19E78322008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FEF4-0F94-4287-A2E7-F10EEE853004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8DF-DE43-4DA8-AF10-285FD67E1B35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5173-5249-43E1-A934-DD4DD409BC8B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anchor="t" anchorCtr="0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anchor="t" anchorCtr="0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C0AA-D998-4DD3-BACE-C3833D8F3ADC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2B38-3B6C-48F9-A812-0FDF6680C572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A829-D245-47B8-8D19-AFA84D19F2DC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7069-16A2-441F-8588-9F3C7FE67D21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C402-400B-4DD3-BC29-3C4ECC515A8C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FF7-53B7-4762-AA47-A3AF0EF63DDD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EFD0-589A-4823-9B2E-806E8D819677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28A3-96FD-459D-83EA-D7DEFF40D0B1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77200" y="76200"/>
            <a:ext cx="990599" cy="99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16.xml"/><Relationship Id="rId7" Type="http://schemas.openxmlformats.org/officeDocument/2006/relationships/image" Target="../media/image20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8.xml"/><Relationship Id="rId7" Type="http://schemas.openxmlformats.org/officeDocument/2006/relationships/image" Target="../media/image10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Performance analysis of channel inversion over MIMO channels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4008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Globecom 2009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200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Damith Senaratne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Chintha Tellambura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{damith, chintha}@ece.ualberta.ca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22A0-4962-4C34-BD0D-6092D60F5C04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43434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University of Alberta, Canada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1859796"/>
            <a:ext cx="86106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Symbol"/>
              </a:rPr>
              <a:t>using: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PDF</a:t>
            </a:r>
            <a:r>
              <a:rPr lang="en-US" sz="2400" dirty="0" smtClean="0"/>
              <a:t> of </a:t>
            </a:r>
            <a:r>
              <a:rPr lang="en-US" sz="2400" dirty="0" smtClean="0">
                <a:sym typeface="Symbol"/>
              </a:rPr>
              <a:t> can be derived as: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also found in closed-form: </a:t>
            </a:r>
          </a:p>
          <a:p>
            <a:pPr lvl="1"/>
            <a:r>
              <a:rPr lang="en-US" sz="2400" dirty="0" smtClean="0">
                <a:sym typeface="Symbol"/>
              </a:rPr>
              <a:t>the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CDF </a:t>
            </a:r>
            <a:r>
              <a:rPr lang="en-US" sz="2400" dirty="0" smtClean="0"/>
              <a:t>of 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sym typeface="Symbol"/>
            </a:endParaRPr>
          </a:p>
          <a:p>
            <a:pPr lvl="1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symbol-error rate: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000" dirty="0" smtClean="0">
                <a:sym typeface="Symbol"/>
              </a:rPr>
              <a:t>   	(for certain modulation schemes)</a:t>
            </a:r>
            <a:endParaRPr lang="en-US" sz="2000" dirty="0" smtClean="0"/>
          </a:p>
          <a:p>
            <a:r>
              <a:rPr lang="en-US" sz="2400" dirty="0" smtClean="0"/>
              <a:t>allows other performance metrics (e.g.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ergodic capacity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to be evaluated numerically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13" name="Picture 12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928247" y="630314"/>
            <a:ext cx="5703570" cy="662940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11480" y="1937511"/>
            <a:ext cx="8427720" cy="737235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2705745" y="3756015"/>
            <a:ext cx="150876" cy="217170"/>
          </a:xfrm>
          <a:prstGeom prst="rect">
            <a:avLst/>
          </a:prstGeom>
        </p:spPr>
      </p:pic>
      <p:pic>
        <p:nvPicPr>
          <p:cNvPr id="23" name="Picture 22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3710553" y="4023360"/>
            <a:ext cx="3623310" cy="54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3886200"/>
            <a:ext cx="8839200" cy="2057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219200"/>
            <a:ext cx="8839200" cy="1981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b="1" dirty="0" smtClean="0"/>
              <a:t>Analysis (ctd):</a:t>
            </a:r>
            <a:endParaRPr lang="en-US" b="1" dirty="0"/>
          </a:p>
        </p:txBody>
      </p:sp>
      <p:pic>
        <p:nvPicPr>
          <p:cNvPr id="18" name="Picture 1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398145" y="1447800"/>
            <a:ext cx="8364855" cy="1476375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81000" y="4191000"/>
            <a:ext cx="823722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Cumulative distribution function of Shannon Capacity (for P = 1)</a:t>
            </a:r>
            <a:endParaRPr lang="en-US" dirty="0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Cumulative distribution function of Shannon Capacity (for P = 1)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Cumulative distribution function of Shannon Capacity (for P = 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Ergodic Capacity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Ergodic Capacity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Ergodic Capacity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average symbol error rate (for BPSK, </a:t>
            </a:r>
            <a:r>
              <a:rPr lang="en-US" dirty="0" smtClean="0">
                <a:sym typeface="Symbol"/>
              </a:rPr>
              <a:t> =  = 1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average symbol error rate (for BPSK, </a:t>
            </a:r>
            <a:r>
              <a:rPr lang="en-US" dirty="0" smtClean="0">
                <a:sym typeface="Symbol"/>
              </a:rPr>
              <a:t> =  = 1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Outline: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introduction</a:t>
            </a:r>
          </a:p>
          <a:p>
            <a:pPr lvl="1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MIMO, channel inversion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motivation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system model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analysis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numerical results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conclusion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05E2-833E-4146-99EF-FD17B8CE66EA}" type="datetime1">
              <a:rPr lang="en-US" smtClean="0"/>
              <a:pPr/>
              <a:t>12/3/2009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52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average symbol error rate (for BPSK, </a:t>
            </a:r>
            <a:r>
              <a:rPr lang="en-US" dirty="0" smtClean="0">
                <a:sym typeface="Symbol"/>
              </a:rPr>
              <a:t> =  = 1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0" y="397800"/>
            <a:ext cx="8078400" cy="60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287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derived: distribution of rx. SNR of any Eigen-channel</a:t>
            </a:r>
          </a:p>
          <a:p>
            <a:pPr lvl="1"/>
            <a:r>
              <a:rPr lang="en-US" sz="2400" dirty="0" smtClean="0"/>
              <a:t>MIMO channel associated with a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2 Complex Wishart Matrix having n degrees of freedom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under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channel-inversion</a:t>
            </a:r>
            <a:r>
              <a:rPr lang="en-US" sz="2400" dirty="0" smtClean="0"/>
              <a:t> power allocation scheme</a:t>
            </a:r>
          </a:p>
          <a:p>
            <a:r>
              <a:rPr lang="en-US" sz="2800" dirty="0" smtClean="0"/>
              <a:t>closed-form expressions for: average symbol error rate</a:t>
            </a:r>
          </a:p>
          <a:p>
            <a:r>
              <a:rPr lang="en-US" sz="2800" b="1" dirty="0" smtClean="0"/>
              <a:t>future directions:</a:t>
            </a:r>
          </a:p>
          <a:p>
            <a:pPr lvl="1"/>
            <a:r>
              <a:rPr lang="en-US" sz="2400" dirty="0" smtClean="0"/>
              <a:t>analysis of the same model for water-filling power allocation scheme</a:t>
            </a:r>
          </a:p>
          <a:p>
            <a:pPr lvl="1"/>
            <a:r>
              <a:rPr lang="en-US" sz="2400" dirty="0" smtClean="0"/>
              <a:t>extending for Wishart matrices having rank 3 and above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[Goldsmith, 2005] </a:t>
            </a:r>
            <a:r>
              <a:rPr lang="en-US" sz="1800" dirty="0" smtClean="0"/>
              <a:t>A. Goldsmith, </a:t>
            </a:r>
            <a:r>
              <a:rPr lang="en-US" sz="1800" i="1" dirty="0" smtClean="0"/>
              <a:t>Wireless Communications, 1st ed. New York NY, USA: </a:t>
            </a:r>
            <a:r>
              <a:rPr lang="en-US" sz="1800" dirty="0" smtClean="0"/>
              <a:t>Cambridge University Press, 2005.</a:t>
            </a:r>
            <a:endParaRPr lang="sv-SE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[Haustein, 2002] </a:t>
            </a:r>
            <a:r>
              <a:rPr lang="de-DE" sz="1800" dirty="0" smtClean="0"/>
              <a:t>T. Haustein, C. von Helmolt, E. Jorswieck, V. Jungnickel, and V. Pohl, </a:t>
            </a:r>
            <a:r>
              <a:rPr lang="en-US" sz="1800" dirty="0" smtClean="0">
                <a:solidFill>
                  <a:schemeClr val="tx2"/>
                </a:solidFill>
              </a:rPr>
              <a:t>“Performance of MIMO systems with channel inversion,”</a:t>
            </a:r>
            <a:r>
              <a:rPr lang="en-US" sz="1800" dirty="0" smtClean="0"/>
              <a:t> in </a:t>
            </a:r>
            <a:r>
              <a:rPr lang="en-US" sz="1800" i="1" dirty="0" smtClean="0"/>
              <a:t>Vehicular Technology Conference, 2002. VTC Spring 2002. IEEE 55th, vol. 1, </a:t>
            </a:r>
            <a:r>
              <a:rPr lang="en-US" sz="1800" dirty="0" smtClean="0"/>
              <a:t>2002, pp. 35–39.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[Jungnickel, 2001] </a:t>
            </a:r>
            <a:r>
              <a:rPr lang="de-DE" sz="1800" dirty="0" smtClean="0"/>
              <a:t>V. Jungnickel, T. Haustein, E. Jorswieck, and C. von Helmolt, </a:t>
            </a:r>
            <a:r>
              <a:rPr lang="de-DE" sz="1800" dirty="0" smtClean="0">
                <a:solidFill>
                  <a:schemeClr val="tx2"/>
                </a:solidFill>
              </a:rPr>
              <a:t>“A MIMO </a:t>
            </a:r>
            <a:r>
              <a:rPr lang="en-US" sz="1800" dirty="0" smtClean="0">
                <a:solidFill>
                  <a:schemeClr val="tx2"/>
                </a:solidFill>
              </a:rPr>
              <a:t>WLAN based on linear channel inversion,”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800" dirty="0" smtClean="0"/>
              <a:t>in </a:t>
            </a:r>
            <a:r>
              <a:rPr lang="en-US" sz="1800" i="1" dirty="0" smtClean="0"/>
              <a:t>MIMO: Communications Systems from Concept to Implementations (Ref. No. 2001/175), IEE </a:t>
            </a:r>
            <a:r>
              <a:rPr lang="sv-SE" sz="1800" i="1" dirty="0" smtClean="0"/>
              <a:t>Seminar on, Dec. 2001, pp. 1–20.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smtClean="0"/>
              <a:t>[</a:t>
            </a:r>
            <a:r>
              <a:rPr lang="en-US" sz="1800" b="1" dirty="0" smtClean="0"/>
              <a:t>Lee</a:t>
            </a:r>
            <a:r>
              <a:rPr lang="de-DE" sz="1800" b="1" dirty="0" smtClean="0"/>
              <a:t>, 2008] </a:t>
            </a:r>
            <a:r>
              <a:rPr lang="en-US" sz="1800" dirty="0" smtClean="0"/>
              <a:t>H. Lee, K. Lee, B. M. Hochwald, and I. Lee, </a:t>
            </a:r>
            <a:r>
              <a:rPr lang="en-US" sz="1800" dirty="0" smtClean="0">
                <a:solidFill>
                  <a:schemeClr val="tx2"/>
                </a:solidFill>
              </a:rPr>
              <a:t>“Regularized channel inversion for multiple-antenna users in multiuser MIMO downlink,” </a:t>
            </a:r>
            <a:r>
              <a:rPr lang="en-US" sz="1800" dirty="0" smtClean="0"/>
              <a:t>in </a:t>
            </a:r>
            <a:r>
              <a:rPr lang="en-US" sz="1800" i="1" dirty="0" smtClean="0"/>
              <a:t>Communications, 2008. ICC ’08. IEEE International Conference on, </a:t>
            </a:r>
            <a:r>
              <a:rPr lang="en-US" sz="1800" dirty="0" smtClean="0"/>
              <a:t>May 2008, pp. 3501–3505.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[Telatar, 1995]</a:t>
            </a:r>
            <a:r>
              <a:rPr lang="en-US" sz="1800" dirty="0" smtClean="0"/>
              <a:t> I. E. Telatar, </a:t>
            </a:r>
            <a:r>
              <a:rPr lang="en-US" sz="1800" dirty="0" smtClean="0">
                <a:solidFill>
                  <a:schemeClr val="tx2"/>
                </a:solidFill>
              </a:rPr>
              <a:t>“Capacity of multi-antenna Gaussian channels,</a:t>
            </a:r>
            <a:r>
              <a:rPr lang="en-US" sz="1800" dirty="0" smtClean="0"/>
              <a:t>” Bell Laboratories, Lucent Technologies, Tech. Rep., Oct. 1995.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BFF7-53B7-4762-AA47-A3AF0EF63DDD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2750403"/>
            <a:ext cx="2950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447800"/>
            <a:ext cx="25050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7300" y="2981325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loud 12"/>
          <p:cNvSpPr/>
          <p:nvPr/>
        </p:nvSpPr>
        <p:spPr>
          <a:xfrm>
            <a:off x="2362200" y="1828800"/>
            <a:ext cx="4648200" cy="1600200"/>
          </a:xfrm>
          <a:prstGeom prst="cloud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MIMO (Multiple Input Multiple Output) Channel: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6576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T</a:t>
            </a:r>
            <a:r>
              <a:rPr lang="en-US" dirty="0" smtClean="0"/>
              <a:t>=3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205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R</a:t>
            </a:r>
            <a:r>
              <a:rPr lang="en-US" dirty="0" smtClean="0"/>
              <a:t>=2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1447800" y="1981200"/>
            <a:ext cx="641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/>
              <a:t>E.g: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6349" y="4953000"/>
            <a:ext cx="2801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-25000" dirty="0" smtClean="0"/>
              <a:t>T </a:t>
            </a:r>
            <a:r>
              <a:rPr lang="en-US" sz="2000" dirty="0" smtClean="0"/>
              <a:t>=  # transmit antennas</a:t>
            </a:r>
            <a:endParaRPr lang="en-US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066349" y="5496683"/>
            <a:ext cx="2772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-25000" dirty="0" smtClean="0"/>
              <a:t>R </a:t>
            </a:r>
            <a:r>
              <a:rPr lang="en-US" sz="2000" dirty="0" smtClean="0"/>
              <a:t>=  # receiver antennas</a:t>
            </a:r>
            <a:endParaRPr lang="en-US" sz="2000" baseline="-250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7F4D-C35C-43D8-BBFA-909D302B99DB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29000" y="2438400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2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 3 MIMO channel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5024735"/>
            <a:ext cx="1421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transmitter 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0" y="2971800"/>
            <a:ext cx="1026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receiver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300" y="2981325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447800"/>
            <a:ext cx="25050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2286000" y="1524000"/>
            <a:ext cx="4876800" cy="1676400"/>
            <a:chOff x="2286000" y="1524000"/>
            <a:chExt cx="4876800" cy="16764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286000" y="1524000"/>
              <a:ext cx="38862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286000" y="1524000"/>
              <a:ext cx="48768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048000" y="1600200"/>
              <a:ext cx="3200400" cy="144780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24200" y="1600200"/>
              <a:ext cx="4038600" cy="144780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114800" y="1600200"/>
              <a:ext cx="22098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114800" y="1676400"/>
              <a:ext cx="3048000" cy="1524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038600" y="36576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T</a:t>
            </a:r>
            <a:r>
              <a:rPr lang="en-US" dirty="0" smtClean="0"/>
              <a:t>=3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205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R</a:t>
            </a:r>
            <a:r>
              <a:rPr lang="en-US" dirty="0" smtClean="0"/>
              <a:t>=2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567535"/>
            <a:ext cx="380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Complex Gaussian MIMO Channel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949" y="8382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Assumptions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2000" dirty="0" smtClean="0"/>
              <a:t>- sufficient antenna separation</a:t>
            </a:r>
          </a:p>
          <a:p>
            <a:r>
              <a:rPr lang="en-US" sz="2000" dirty="0" smtClean="0"/>
              <a:t>- isotropic scattering, no LOS</a:t>
            </a:r>
          </a:p>
          <a:p>
            <a:pPr>
              <a:tabLst>
                <a:tab pos="1541463" algn="l"/>
              </a:tabLst>
            </a:pPr>
            <a:r>
              <a:rPr lang="en-US" sz="2000" dirty="0" smtClean="0">
                <a:sym typeface="Symbol"/>
              </a:rPr>
              <a:t> </a:t>
            </a:r>
            <a:r>
              <a:rPr lang="en-US" sz="2000" baseline="-25000" dirty="0" smtClean="0">
                <a:sym typeface="Symbol"/>
              </a:rPr>
              <a:t>	</a:t>
            </a:r>
            <a:r>
              <a:rPr lang="en-US" sz="2000" dirty="0" err="1" smtClean="0">
                <a:sym typeface="Symbol"/>
              </a:rPr>
              <a:t>i.i.d</a:t>
            </a:r>
            <a:r>
              <a:rPr lang="en-US" sz="2000" dirty="0" smtClean="0">
                <a:sym typeface="Symbol"/>
              </a:rPr>
              <a:t>. Rayleigh </a:t>
            </a:r>
            <a:r>
              <a:rPr lang="en-US" sz="2000" dirty="0" smtClean="0">
                <a:sym typeface="Symbol"/>
              </a:rPr>
              <a:t>Channels</a:t>
            </a:r>
            <a:endParaRPr lang="en-US" sz="2000" baseline="-25000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2218-0E33-4088-BE58-6D53922C8128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20" name="Picture 1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4689465" y="5105400"/>
            <a:ext cx="2790825" cy="973455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961103" y="1865702"/>
            <a:ext cx="1013460" cy="21336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b="1" dirty="0" smtClean="0"/>
              <a:t>MIMO Channel (ctd):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7300" y="2981325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4964668"/>
            <a:ext cx="165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Eigen</a:t>
            </a:r>
            <a:r>
              <a:rPr lang="en-US" b="1" dirty="0" smtClean="0"/>
              <a:t> </a:t>
            </a:r>
            <a:r>
              <a:rPr lang="en-US" b="1" u="sng" dirty="0" smtClean="0"/>
              <a:t>channels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25050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36576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T</a:t>
            </a:r>
            <a:r>
              <a:rPr lang="en-US" dirty="0" smtClean="0"/>
              <a:t>=3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205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R</a:t>
            </a:r>
            <a:r>
              <a:rPr lang="en-US" dirty="0" smtClean="0"/>
              <a:t>=2</a:t>
            </a:r>
            <a:endParaRPr lang="en-US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2120383" y="1416570"/>
            <a:ext cx="5347217" cy="1885208"/>
            <a:chOff x="2057400" y="1391392"/>
            <a:chExt cx="5347217" cy="1885208"/>
          </a:xfrm>
        </p:grpSpPr>
        <p:sp>
          <p:nvSpPr>
            <p:cNvPr id="10" name="Oval 9"/>
            <p:cNvSpPr/>
            <p:nvPr/>
          </p:nvSpPr>
          <p:spPr>
            <a:xfrm>
              <a:off x="2057400" y="2971800"/>
              <a:ext cx="21336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 rot="439890">
              <a:off x="5880617" y="1391392"/>
              <a:ext cx="15240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 rot="20146849">
              <a:off x="2393097" y="2184794"/>
              <a:ext cx="3747428" cy="147227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ight Arrow 12"/>
            <p:cNvSpPr/>
            <p:nvPr/>
          </p:nvSpPr>
          <p:spPr>
            <a:xfrm rot="20146849">
              <a:off x="3370478" y="2286172"/>
              <a:ext cx="3747428" cy="147227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2819400"/>
            <a:ext cx="1495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transmitter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preprocessing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2895600"/>
            <a:ext cx="15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reconstruction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at receiver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5421868"/>
            <a:ext cx="446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proper transmitter &amp; receiver processing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6260068"/>
            <a:ext cx="550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can be independently modulated; </a:t>
            </a:r>
            <a:r>
              <a:rPr lang="en-US" b="1" dirty="0" smtClean="0">
                <a:solidFill>
                  <a:schemeClr val="tx2"/>
                </a:solidFill>
              </a:rPr>
              <a:t>power allocated</a:t>
            </a:r>
            <a:r>
              <a:rPr lang="en-US" dirty="0" smtClean="0"/>
              <a:t>; etc.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B90C-00DE-493B-AE37-5886EDDBAAE0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35" name="Picture 3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33401" y="838200"/>
            <a:ext cx="3368993" cy="610362"/>
          </a:xfrm>
          <a:prstGeom prst="rect">
            <a:avLst/>
          </a:prstGeom>
        </p:spPr>
      </p:pic>
      <p:pic>
        <p:nvPicPr>
          <p:cNvPr id="34" name="Picture 33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36953" y="1661775"/>
            <a:ext cx="3206115" cy="492062"/>
          </a:xfrm>
          <a:prstGeom prst="rect">
            <a:avLst/>
          </a:prstGeom>
        </p:spPr>
      </p:pic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b="1" dirty="0" smtClean="0"/>
              <a:t>MIMO Channel (ctd):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6" name="Picture 35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693404" y="5890647"/>
            <a:ext cx="2446592" cy="229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Channel Inversion: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power allocation scheme</a:t>
            </a:r>
          </a:p>
          <a:p>
            <a:pPr lvl="1"/>
            <a:r>
              <a:rPr lang="en-US" sz="2400" dirty="0" smtClean="0"/>
              <a:t>assumes: transmit CSI, slow varying channels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allocate total power </a:t>
            </a:r>
            <a:r>
              <a:rPr lang="en-US" sz="2800" dirty="0" smtClean="0">
                <a:solidFill>
                  <a:schemeClr val="tx2"/>
                </a:solidFill>
              </a:rPr>
              <a:t>P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among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channels</a:t>
            </a:r>
            <a:endParaRPr lang="en-US" sz="28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tabLst>
                <a:tab pos="2116138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power</a:t>
            </a:r>
            <a:r>
              <a:rPr lang="en-US" sz="2400" dirty="0" smtClean="0"/>
              <a:t> 	to </a:t>
            </a:r>
            <a:r>
              <a:rPr lang="en-US" sz="2400" i="1" dirty="0" smtClean="0"/>
              <a:t>i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channel having </a:t>
            </a:r>
            <a:r>
              <a:rPr lang="en-US" sz="2400" dirty="0" smtClean="0">
                <a:solidFill>
                  <a:schemeClr val="tx2"/>
                </a:solidFill>
              </a:rPr>
              <a:t>SNR</a:t>
            </a:r>
            <a:endParaRPr lang="en-US" sz="2400" baseline="-250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700" dirty="0" smtClean="0"/>
              <a:t> </a:t>
            </a:r>
            <a:endParaRPr lang="en-US" sz="800" dirty="0" smtClean="0"/>
          </a:p>
          <a:p>
            <a:pPr lvl="1">
              <a:lnSpc>
                <a:spcPct val="150000"/>
              </a:lnSpc>
              <a:buNone/>
            </a:pPr>
            <a:endParaRPr lang="en-US" sz="2400" dirty="0" smtClean="0"/>
          </a:p>
          <a:p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capacity-wise, inferior to water-filling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yields identical channels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5867400" y="2393196"/>
            <a:ext cx="237744" cy="260604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2209800" y="2410968"/>
            <a:ext cx="258318" cy="256032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2590800" y="2895600"/>
            <a:ext cx="1389888" cy="658368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590800" y="3702804"/>
            <a:ext cx="2423160" cy="260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Channel Inversion with MIMO: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power allocation, among the Eigen-channels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advantages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800"/>
              </a:spcBef>
            </a:pPr>
            <a:r>
              <a:rPr lang="en-US" sz="2400" dirty="0" smtClean="0"/>
              <a:t>can be implemented in a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non-iterative</a:t>
            </a:r>
            <a:r>
              <a:rPr lang="en-US" sz="2400" dirty="0" smtClean="0"/>
              <a:t> manner </a:t>
            </a:r>
          </a:p>
          <a:p>
            <a:pPr lvl="1">
              <a:spcBef>
                <a:spcPts val="800"/>
              </a:spcBef>
              <a:buNone/>
            </a:pPr>
            <a:r>
              <a:rPr lang="en-US" sz="2400" dirty="0" smtClean="0"/>
              <a:t>	(delay-sensitive applications) </a:t>
            </a:r>
            <a:r>
              <a:rPr lang="de-DE" sz="2000" b="1" dirty="0" smtClean="0"/>
              <a:t>[Goldsmith, 2005] </a:t>
            </a:r>
            <a:endParaRPr lang="en-US" sz="2000" b="1" dirty="0" smtClean="0"/>
          </a:p>
          <a:p>
            <a:pPr lvl="1">
              <a:spcBef>
                <a:spcPts val="800"/>
              </a:spcBef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identical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/>
              <a:t>rx. SNR distribution for Eigen-channels</a:t>
            </a:r>
          </a:p>
          <a:p>
            <a:pPr lvl="1">
              <a:spcBef>
                <a:spcPts val="800"/>
              </a:spcBef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signal reconstruction </a:t>
            </a:r>
            <a:r>
              <a:rPr lang="en-US" sz="2400" dirty="0" smtClean="0"/>
              <a:t>at rx. </a:t>
            </a:r>
          </a:p>
          <a:p>
            <a:pPr lvl="2">
              <a:spcBef>
                <a:spcPts val="800"/>
              </a:spcBef>
            </a:pPr>
            <a:r>
              <a:rPr lang="en-US" sz="2000" dirty="0" smtClean="0"/>
              <a:t>can be implemented with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linear operations</a:t>
            </a:r>
          </a:p>
          <a:p>
            <a:pPr lvl="2">
              <a:spcBef>
                <a:spcPts val="800"/>
              </a:spcBef>
              <a:buNone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2000" dirty="0" smtClean="0"/>
              <a:t>(no noise enhancement) </a:t>
            </a:r>
            <a:r>
              <a:rPr lang="de-DE" sz="2000" b="1" dirty="0" smtClean="0"/>
              <a:t>[Haustein, 2002]</a:t>
            </a:r>
            <a:endParaRPr lang="en-US" sz="2000" dirty="0" smtClean="0"/>
          </a:p>
          <a:p>
            <a:pPr lvl="2">
              <a:spcBef>
                <a:spcPts val="800"/>
              </a:spcBef>
            </a:pPr>
            <a:r>
              <a:rPr lang="en-US" sz="2000" dirty="0" smtClean="0"/>
              <a:t>can be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avoided</a:t>
            </a:r>
            <a:r>
              <a:rPr lang="en-US" sz="2000" dirty="0" smtClean="0"/>
              <a:t> (using transmitter preprocessing only) </a:t>
            </a:r>
          </a:p>
          <a:p>
            <a:pPr lvl="2">
              <a:spcBef>
                <a:spcPts val="800"/>
              </a:spcBef>
              <a:buNone/>
            </a:pPr>
            <a:r>
              <a:rPr lang="en-US" sz="2000" b="1" dirty="0" smtClean="0"/>
              <a:t>	</a:t>
            </a:r>
            <a:r>
              <a:rPr lang="de-DE" sz="2000" b="1" smtClean="0"/>
              <a:t>[</a:t>
            </a:r>
            <a:r>
              <a:rPr lang="de-DE" sz="2000" b="1" dirty="0" smtClean="0"/>
              <a:t>Jungnickel, 2001]</a:t>
            </a:r>
            <a:endParaRPr lang="en-US" sz="2000" dirty="0" smtClean="0"/>
          </a:p>
          <a:p>
            <a:pPr lvl="1">
              <a:spcBef>
                <a:spcPts val="800"/>
              </a:spcBef>
            </a:pPr>
            <a:r>
              <a:rPr lang="en-US" sz="2400" dirty="0" smtClean="0"/>
              <a:t>reduces to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parallel</a:t>
            </a:r>
            <a:r>
              <a:rPr lang="en-US" sz="2400" dirty="0" smtClean="0"/>
              <a:t>, non-interfering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MISO channels </a:t>
            </a:r>
          </a:p>
          <a:p>
            <a:pPr lvl="2">
              <a:spcBef>
                <a:spcPts val="800"/>
              </a:spcBef>
            </a:pPr>
            <a:r>
              <a:rPr lang="en-US" sz="2000" dirty="0" smtClean="0"/>
              <a:t>(when N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&gt; N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 </a:t>
            </a:r>
            <a:r>
              <a:rPr lang="de-DE" sz="2000" b="1" dirty="0" smtClean="0"/>
              <a:t>[</a:t>
            </a:r>
            <a:r>
              <a:rPr lang="en-US" sz="2000" b="1" dirty="0" smtClean="0"/>
              <a:t>Lee</a:t>
            </a:r>
            <a:r>
              <a:rPr lang="de-DE" sz="2000" b="1" dirty="0" smtClean="0"/>
              <a:t>, 2008]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extending exact performance analysis results</a:t>
            </a:r>
            <a:r>
              <a:rPr lang="en-US" sz="2400" dirty="0" smtClean="0"/>
              <a:t> on MIMO channels</a:t>
            </a:r>
          </a:p>
          <a:p>
            <a:pPr lvl="1"/>
            <a:r>
              <a:rPr lang="en-US" sz="2400" dirty="0" smtClean="0"/>
              <a:t>for channel-inversion power allocation scheme</a:t>
            </a:r>
          </a:p>
          <a:p>
            <a:r>
              <a:rPr lang="en-US" sz="2400" dirty="0" smtClean="0"/>
              <a:t>equivalent to </a:t>
            </a:r>
          </a:p>
          <a:p>
            <a:pPr lvl="1"/>
            <a:r>
              <a:rPr lang="en-US" sz="2400" dirty="0" smtClean="0"/>
              <a:t>determining the distribution of:</a:t>
            </a:r>
          </a:p>
          <a:p>
            <a:pPr lvl="1">
              <a:buNone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attempted here for the case:  </a:t>
            </a:r>
          </a:p>
          <a:p>
            <a:pPr marL="342900" lvl="1" indent="-342900"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pic>
        <p:nvPicPr>
          <p:cNvPr id="19" name="Picture 1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364251" y="2522349"/>
            <a:ext cx="2279142" cy="432054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572000" y="3497451"/>
            <a:ext cx="1890522" cy="306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553200" y="3833247"/>
            <a:ext cx="18288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762000"/>
            <a:ext cx="24955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9700" y="762000"/>
            <a:ext cx="24765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Model: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91C5-6E29-4A6C-BCE1-E11AF9101F56}" type="datetime1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981200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1346" y="4038600"/>
            <a:ext cx="6135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rx. SNR of any Eigen-channel per unit tx. power: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690102" y="5406588"/>
            <a:ext cx="1757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[Telatar, 1995]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2" name="Picture 11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652647" y="3962400"/>
            <a:ext cx="1641348" cy="672084"/>
          </a:xfrm>
          <a:prstGeom prst="rect">
            <a:avLst/>
          </a:prstGeom>
        </p:spPr>
      </p:pic>
      <p:pic>
        <p:nvPicPr>
          <p:cNvPr id="15" name="Picture 1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26966" y="4800600"/>
            <a:ext cx="6019038" cy="1415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&amp;&amp;\mathbf{\underline{H}} = \left[\begin{array}{ccc}h_{1,1}&amp;h_{1,2}&amp;h_{1,3}\\ h_{2,1}&amp;h_{2,2}&amp;h_{2,3}\end{array}\right]\\&#10;&amp;&amp;h_{i,j} \sim CN(0,1)&#10;\end{eqnarray*}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left(\text{Trace}\left(\mathbf{W}^{-1}\right)\right)^{-1}\]&#10;&#10;\end{document}"/>
  <p:tag name="IGUANATEXSIZE" val="2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text{Rank}\left(\mathbf{W}\right)=2\]&#10;&#10;\end{document}"/>
  <p:tag name="IGUANATEXSIZE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\Lambda = \frac{\lambda_1\cdot\lambda_2}{\lambda_1+\lambda_2}\]&#10;&#10;\end{document}"/>
  <p:tag name="IGUANATEXSIZE" val="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&amp;&amp;f_{\lambda_1,\lambda_2}=K_1 e^{-\left(\lambda_1+\lambda_2\right)}\left(\lambda_1-\lambda_2\right)^2\lambda_1^{n-2}\lambda_2^{n-2}\nonumber\\&#10;&amp;&amp;\text{where, } K_1 = \frac{1}{2\left\{\Gamma(n+1)\Gamma(n-1)-\left(\Gamma(n)\right)^2\right\}}\nonumber&#10;\end{eqnarray}&#10;\end{document}"/>
  <p:tag name="IGUANATEXSIZE" val="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f_{\Lambda}(x) = \int_0^\infty \left(\frac{t+x}{t}\right)^2f_{\lambda_1,\lambda_2}\left(\frac{x(t+x)}t,(t+x)\right)\mathrm{d}t\nonumber&#10;\end{eqnarray}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f_\Lambda(x) = 2K_1x^{2(n-1)}e^{-2x}\sum_{k=0}^{2n}\binom{2n}{k}\left[(n-k-2x)K_{k-n}(2x) + 2x\;K_{k+1-n}(2x)\right]\nonumber&#10;\end{eqnarray}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lambda$&#10;\end{document}"/>
  <p:tag name="IGUANATEXSIZE" val="2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P_s\approx E_\Lambda\left\{\mu\cdot Q\left(\sqrt{2\nu P\Lambda}\right)\right\}\]&#10;\end{document}"/>
  <p:tag name="IGUANATEXSIZE" val="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 &#10;&#10;\setlength\arraycolsep{1px}&#10;\begin{eqnarray*}&#10;F_\Lambda(x) &amp;=&amp; \frac{\sqrt{\pi}K_1}{4^{2n-1}}\sum_{k=0}^{2n}\binom{2n}{k}\left[2(n-k)G^{2,1}_{2,3}\left(4x\left\lvert\begin{array}{c}1,2n-0.5\\3n-k-1,n+k-1,0\end{array}\right.\right)\right.\\&#10;&amp;&amp;- G^{2,1}_{2,3}\left(4x\left\lvert\begin{array}{c}1,2n+0.5\\3n-k,n+k,0\end{array}\right.\right)+G^{2,1}_{2,3}\left(4x\left\lvert\begin{array}{c}1,2n+0.5\\3n-k-1,n+k+1,0\end{array}\right.\right)&#10;\end{eqnarray*}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 &#10;&#10;\setlength\arraycolsep{1px}&#10;\begin{eqnarray*}&#10;P_s &amp;=&amp; \frac{\mu K_1}{2\left(4^{2n-1}\right)}\sum_{k=0}^{2n}\binom{2n}{k}\left[2(n-k)G^{2,2}_{3,3}\left(\frac 4{\nu P}\left\lvert\begin{array}{c}0.5,1,2n-0.5\\3n-k-1,n+k-1,0\end{array}\right.\right)\right.\\&#10;&amp;&amp;- G^{2,2}_{3,3}\left(\frac 4{\nu P}\left\lvert\begin{array}{c}0.5,1,2n+0.5\\3n-k,n+k,0\end{array}\right.\right)+G^{2,2}_{3,3}\left(\frac 4{\nu P}\left\lvert\begin{array}{c}0.5,1,2n+0.5\\3n-k-1,n+k+1,0\end{array}\right.\right)&#10;\end{eqnarray*}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N_R\times N_T\]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}&#10;&amp;&amp;\text{Rank}(\underline{\mathbf{W}})=2,\text{ where }\underline{\mathbf{W}} = \underline{\mathbf{H}}\underline{\mathbf{H}}^H\nonumber&#10;\\&#10;&amp;&amp;\{\lambda_1,\lambda_2\} = \text{Eig}(\underline{\mathbf{W}})\nonumber&#10;\end{eqnarray}&#10;&#10;\end{document}"/>
  <p:tag name="IGUANATEXSIZE" val="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noindent $\underline{\mathbf{W}}$ is a complex Wishart matrix\\&#10;(when $\underline{\mathbf{H}}$ is complex Gaussian)&#10;\end{document}"/>
  <p:tag name="IGUANATEXSIZE" val="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received SNR = $\{\lambda_1,\lambda_2\}$&#10;&#10;\end{document}"/>
  <p:tag name="IGUANATEXSIZE" val="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lambda_i$&#10;&#10;\end{document}"/>
  <p:tag name="IGUANATEXSIZE" val="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P_i$&#10;&#10;\end{document}"/>
  <p:tag name="IGUANATEXSIZE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P = \sum_{\forall i}P_i\]&#10;&#10;\end{document}"/>
  <p:tag name="IGUANATEXSIZE" val="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P_i\lambda_i = K =$ const.&#10;&#10;\end{document}"/>
  <p:tag name="IGUANATEXSIZE" val="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658</Words>
  <Application>Microsoft Office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Performance analysis of channel inversion over MIMO channels</vt:lpstr>
      <vt:lpstr>Outline: </vt:lpstr>
      <vt:lpstr>MIMO (Multiple Input Multiple Output) Channel: </vt:lpstr>
      <vt:lpstr>MIMO Channel (ctd): </vt:lpstr>
      <vt:lpstr>MIMO Channel (ctd): </vt:lpstr>
      <vt:lpstr>Channel Inversion:</vt:lpstr>
      <vt:lpstr>Channel Inversion with MIMO:</vt:lpstr>
      <vt:lpstr>Motivation:</vt:lpstr>
      <vt:lpstr>System Model:</vt:lpstr>
      <vt:lpstr>Analysis:</vt:lpstr>
      <vt:lpstr>Analysis (ctd):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Conclusion:</vt:lpstr>
      <vt:lpstr>References: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Your User Name</cp:lastModifiedBy>
  <cp:revision>530</cp:revision>
  <dcterms:created xsi:type="dcterms:W3CDTF">2006-08-16T00:00:00Z</dcterms:created>
  <dcterms:modified xsi:type="dcterms:W3CDTF">2009-12-04T02:35:25Z</dcterms:modified>
</cp:coreProperties>
</file>