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emf" ContentType="image/x-emf"/>
  <Override PartName="/ppt/tags/tag5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Default Extension="tiff" ContentType="image/tiff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79" r:id="rId4"/>
    <p:sldId id="294" r:id="rId5"/>
    <p:sldId id="276" r:id="rId6"/>
    <p:sldId id="281" r:id="rId7"/>
    <p:sldId id="282" r:id="rId8"/>
    <p:sldId id="280" r:id="rId9"/>
    <p:sldId id="283" r:id="rId10"/>
    <p:sldId id="284" r:id="rId11"/>
    <p:sldId id="285" r:id="rId12"/>
    <p:sldId id="286" r:id="rId13"/>
    <p:sldId id="288" r:id="rId14"/>
    <p:sldId id="289" r:id="rId15"/>
    <p:sldId id="290" r:id="rId16"/>
    <p:sldId id="291" r:id="rId17"/>
    <p:sldId id="292" r:id="rId18"/>
    <p:sldId id="293" r:id="rId19"/>
    <p:sldId id="269" r:id="rId20"/>
    <p:sldId id="278" r:id="rId21"/>
  </p:sldIdLst>
  <p:sldSz cx="9144000" cy="6858000" type="screen4x3"/>
  <p:notesSz cx="7315200" cy="96012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9" autoAdjust="0"/>
    <p:restoredTop sz="94660"/>
  </p:normalViewPr>
  <p:slideViewPr>
    <p:cSldViewPr>
      <p:cViewPr>
        <p:scale>
          <a:sx n="66" d="100"/>
          <a:sy n="66" d="100"/>
        </p:scale>
        <p:origin x="-798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86B6D55-416D-4A10-BF86-D80BB8F18ED0}" type="datetimeFigureOut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2CB89E-27A4-4073-8109-00FA5D3A7D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CB89E-27A4-4073-8109-00FA5D3A7D3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CB89E-27A4-4073-8109-00FA5D3A7D3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CB89E-27A4-4073-8109-00FA5D3A7D30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716F-37F8-465D-A55B-19E783220086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FEF4-0F94-4287-A2E7-F10EEE853004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D8DF-DE43-4DA8-AF10-285FD67E1B35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5173-5249-43E1-A934-DD4DD409BC8B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anchor="t" anchorCtr="0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anchor="t" anchorCtr="0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C0AA-D998-4DD3-BACE-C3833D8F3ADC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2B38-3B6C-48F9-A812-0FDF6680C572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A829-D245-47B8-8D19-AFA84D19F2DC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7069-16A2-441F-8588-9F3C7FE67D21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C402-400B-4DD3-BC29-3C4ECC515A8C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BFF7-53B7-4762-AA47-A3AF0EF63DDD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7EFD0-589A-4823-9B2E-806E8D819677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28A3-96FD-459D-83EA-D7DEFF40D0B1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77200" y="76200"/>
            <a:ext cx="990599" cy="99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image" Target="../media/image44.png"/><Relationship Id="rId3" Type="http://schemas.openxmlformats.org/officeDocument/2006/relationships/tags" Target="../tags/tag47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43.png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image" Target="../media/image42.png"/><Relationship Id="rId5" Type="http://schemas.openxmlformats.org/officeDocument/2006/relationships/tags" Target="../tags/tag49.xml"/><Relationship Id="rId10" Type="http://schemas.openxmlformats.org/officeDocument/2006/relationships/image" Target="../media/image23.png"/><Relationship Id="rId4" Type="http://schemas.openxmlformats.org/officeDocument/2006/relationships/tags" Target="../tags/tag48.xml"/><Relationship Id="rId9" Type="http://schemas.openxmlformats.org/officeDocument/2006/relationships/image" Target="../media/image41.png"/><Relationship Id="rId1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tags" Target="../tags/tag5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50.png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image" Target="../media/image49.png"/><Relationship Id="rId5" Type="http://schemas.openxmlformats.org/officeDocument/2006/relationships/tags" Target="../tags/tag55.xml"/><Relationship Id="rId10" Type="http://schemas.openxmlformats.org/officeDocument/2006/relationships/image" Target="../media/image48.png"/><Relationship Id="rId4" Type="http://schemas.openxmlformats.org/officeDocument/2006/relationships/tags" Target="../tags/tag54.xml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tags" Target="../tags/tag59.xml"/><Relationship Id="rId7" Type="http://schemas.openxmlformats.org/officeDocument/2006/relationships/image" Target="../media/image53.png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image" Target="../media/image5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0.xml"/><Relationship Id="rId9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6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tags" Target="../tags/tag4.xml"/><Relationship Id="rId16" Type="http://schemas.openxmlformats.org/officeDocument/2006/relationships/image" Target="../media/image9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notesSlide" Target="../notesSlides/notesSlide1.xml"/><Relationship Id="rId18" Type="http://schemas.openxmlformats.org/officeDocument/2006/relationships/image" Target="../media/image15.png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14.png"/><Relationship Id="rId2" Type="http://schemas.openxmlformats.org/officeDocument/2006/relationships/tags" Target="../tags/tag12.xml"/><Relationship Id="rId16" Type="http://schemas.openxmlformats.org/officeDocument/2006/relationships/image" Target="../media/image13.png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5" Type="http://schemas.openxmlformats.org/officeDocument/2006/relationships/image" Target="../media/image12.png"/><Relationship Id="rId10" Type="http://schemas.openxmlformats.org/officeDocument/2006/relationships/tags" Target="../tags/tag20.xml"/><Relationship Id="rId19" Type="http://schemas.openxmlformats.org/officeDocument/2006/relationships/image" Target="../media/image16.png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tags" Target="../tags/tag23.xml"/><Relationship Id="rId16" Type="http://schemas.openxmlformats.org/officeDocument/2006/relationships/image" Target="../media/image23.png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image" Target="../media/image18.png"/><Relationship Id="rId5" Type="http://schemas.openxmlformats.org/officeDocument/2006/relationships/tags" Target="../tags/tag26.xml"/><Relationship Id="rId15" Type="http://schemas.openxmlformats.org/officeDocument/2006/relationships/image" Target="../media/image22.png"/><Relationship Id="rId10" Type="http://schemas.openxmlformats.org/officeDocument/2006/relationships/image" Target="../media/image17.tiff"/><Relationship Id="rId4" Type="http://schemas.openxmlformats.org/officeDocument/2006/relationships/tags" Target="../tags/tag25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tags" Target="../tags/tag32.xml"/><Relationship Id="rId7" Type="http://schemas.openxmlformats.org/officeDocument/2006/relationships/image" Target="../media/image27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2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.xml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image" Target="../media/image32.png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image" Target="../media/image23.png"/><Relationship Id="rId17" Type="http://schemas.openxmlformats.org/officeDocument/2006/relationships/image" Target="../media/image36.png"/><Relationship Id="rId2" Type="http://schemas.openxmlformats.org/officeDocument/2006/relationships/tags" Target="../tags/tag35.xml"/><Relationship Id="rId16" Type="http://schemas.openxmlformats.org/officeDocument/2006/relationships/image" Target="../media/image35.png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image" Target="../media/image31.png"/><Relationship Id="rId5" Type="http://schemas.openxmlformats.org/officeDocument/2006/relationships/tags" Target="../tags/tag38.xml"/><Relationship Id="rId15" Type="http://schemas.openxmlformats.org/officeDocument/2006/relationships/image" Target="../media/image34.png"/><Relationship Id="rId10" Type="http://schemas.openxmlformats.org/officeDocument/2006/relationships/image" Target="../media/image30.png"/><Relationship Id="rId4" Type="http://schemas.openxmlformats.org/officeDocument/2006/relationships/tags" Target="../tags/tag37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tags" Target="../tags/tag44.xml"/><Relationship Id="rId7" Type="http://schemas.openxmlformats.org/officeDocument/2006/relationships/image" Target="../media/image39.pn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38.png"/><Relationship Id="rId5" Type="http://schemas.openxmlformats.org/officeDocument/2006/relationships/image" Target="../media/image37.emf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Numerical computation of the lognormal sum distribution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562600"/>
            <a:ext cx="64008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Globecom 2009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3200400"/>
            <a:ext cx="64008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Damith Senaratne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Chintha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Tellambura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/>
              <a:t>{d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amith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chintha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}@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ece.ualberta.ca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22A0-4962-4C34-BD0D-6092D60F5C04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4343400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University of Alberta, Canada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838200"/>
            <a:ext cx="8229600" cy="556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numerical evaluation </a:t>
            </a:r>
            <a:r>
              <a:rPr lang="en-US" sz="2400" dirty="0" smtClean="0"/>
              <a:t>(with suitable truncation)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N-point ‘mid-point’ rule on ‘x’,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step size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400" dirty="0" smtClean="0"/>
              <a:t>compute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tabLst>
                <a:tab pos="5943600" algn="l"/>
              </a:tabLst>
            </a:pPr>
            <a:r>
              <a:rPr lang="en-US" sz="2400" dirty="0" smtClean="0"/>
              <a:t>for points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000500" algn="l"/>
              </a:tabLst>
            </a:pPr>
            <a:r>
              <a:rPr lang="en-US" sz="2400" dirty="0" smtClean="0"/>
              <a:t>	numerically compute 	such that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114800" algn="l"/>
              </a:tabLst>
            </a:pPr>
            <a:r>
              <a:rPr lang="en-US" sz="2400" dirty="0" smtClean="0"/>
              <a:t>	- </a:t>
            </a:r>
            <a:r>
              <a:rPr lang="en-US" sz="2400" u="sng" dirty="0" smtClean="0">
                <a:solidFill>
                  <a:schemeClr val="accent4">
                    <a:lumMod val="75000"/>
                  </a:schemeClr>
                </a:solidFill>
              </a:rPr>
              <a:t>alternative</a:t>
            </a:r>
            <a:r>
              <a:rPr lang="en-US" sz="2400" dirty="0" smtClean="0"/>
              <a:t>: closed-form approximations to 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arabicPeriod" startAt="3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integral as a sum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Computation of the MGF (ctd):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19" name="Picture 18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304800" y="1295400"/>
            <a:ext cx="8681085" cy="609600"/>
          </a:xfrm>
          <a:prstGeom prst="rect">
            <a:avLst/>
          </a:prstGeom>
        </p:spPr>
      </p:pic>
      <p:pic>
        <p:nvPicPr>
          <p:cNvPr id="21" name="Picture 20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2705100" y="3530600"/>
            <a:ext cx="240030" cy="182880"/>
          </a:xfrm>
          <a:prstGeom prst="rect">
            <a:avLst/>
          </a:prstGeom>
        </p:spPr>
      </p:pic>
      <p:pic>
        <p:nvPicPr>
          <p:cNvPr id="23" name="Picture 22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2794000" y="4038600"/>
            <a:ext cx="2199132" cy="272034"/>
          </a:xfrm>
          <a:prstGeom prst="rect">
            <a:avLst/>
          </a:prstGeom>
        </p:spPr>
      </p:pic>
      <p:pic>
        <p:nvPicPr>
          <p:cNvPr id="24" name="Picture 23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4207510" y="4680204"/>
            <a:ext cx="262890" cy="196596"/>
          </a:xfrm>
          <a:prstGeom prst="rect">
            <a:avLst/>
          </a:prstGeom>
        </p:spPr>
      </p:pic>
      <p:pic>
        <p:nvPicPr>
          <p:cNvPr id="25" name="Picture 24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5839968" y="4610100"/>
            <a:ext cx="2084832" cy="306324"/>
          </a:xfrm>
          <a:prstGeom prst="rect">
            <a:avLst/>
          </a:prstGeom>
        </p:spPr>
      </p:pic>
      <p:pic>
        <p:nvPicPr>
          <p:cNvPr id="26" name="Picture 25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6977634" y="5232400"/>
            <a:ext cx="185166" cy="208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Log-normal sum CDF: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Sum of uncorrelated lognormal RVs</a:t>
            </a:r>
          </a:p>
          <a:p>
            <a:r>
              <a:rPr lang="en-US" sz="2400" dirty="0" smtClean="0"/>
              <a:t>For positive RV, CDF:</a:t>
            </a:r>
            <a:endParaRPr lang="en-US" sz="2000" dirty="0" smtClean="0"/>
          </a:p>
          <a:p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buNone/>
              <a:tabLst>
                <a:tab pos="3492500" algn="l"/>
              </a:tabLst>
            </a:pPr>
            <a:r>
              <a:rPr lang="en-US" sz="2400" dirty="0" smtClean="0"/>
              <a:t>	where 	is the </a:t>
            </a:r>
            <a:r>
              <a:rPr lang="en-US" sz="2400" dirty="0" smtClean="0">
                <a:solidFill>
                  <a:schemeClr val="accent4"/>
                </a:solidFill>
              </a:rPr>
              <a:t>characteristic function</a:t>
            </a:r>
            <a:r>
              <a:rPr lang="en-US" sz="2400" dirty="0" smtClean="0"/>
              <a:t>.</a:t>
            </a:r>
          </a:p>
          <a:p>
            <a:pPr>
              <a:tabLst>
                <a:tab pos="3540125" algn="l"/>
              </a:tabLst>
            </a:pPr>
            <a:r>
              <a:rPr lang="en-US" sz="2400" dirty="0" smtClean="0"/>
              <a:t>Using </a:t>
            </a:r>
            <a:r>
              <a:rPr lang="en-US" sz="2400" b="1" dirty="0" smtClean="0"/>
              <a:t>[Longman1960]</a:t>
            </a:r>
          </a:p>
          <a:p>
            <a:pPr lvl="1">
              <a:tabLst>
                <a:tab pos="3540125" algn="l"/>
              </a:tabLst>
            </a:pPr>
            <a:r>
              <a:rPr lang="en-US" sz="2400" dirty="0" smtClean="0"/>
              <a:t>As an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infinite series</a:t>
            </a:r>
            <a:r>
              <a:rPr lang="en-US" sz="2400" dirty="0" smtClean="0"/>
              <a:t> of smooth,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finite integrals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tabLst>
                <a:tab pos="3540125" algn="l"/>
              </a:tabLst>
            </a:pPr>
            <a:r>
              <a:rPr lang="en-US" sz="2400" dirty="0" smtClean="0"/>
              <a:t>Breaking the range of integration at zeros of the integrand </a:t>
            </a:r>
          </a:p>
          <a:p>
            <a:pPr lvl="2">
              <a:tabLst>
                <a:tab pos="3540125" algn="l"/>
              </a:tabLst>
            </a:pPr>
            <a:r>
              <a:rPr lang="en-US" dirty="0" smtClean="0"/>
              <a:t>Integrand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not oscillatory</a:t>
            </a:r>
            <a:r>
              <a:rPr lang="en-US" dirty="0" smtClean="0"/>
              <a:t> in </a:t>
            </a:r>
          </a:p>
          <a:p>
            <a:pPr lvl="2">
              <a:tabLst>
                <a:tab pos="3540125" algn="l"/>
              </a:tabLst>
            </a:pPr>
            <a:endParaRPr lang="en-US" dirty="0" smtClean="0"/>
          </a:p>
          <a:p>
            <a:pPr lvl="2">
              <a:tabLst>
                <a:tab pos="3540125" algn="l"/>
              </a:tabLst>
            </a:pPr>
            <a:endParaRPr lang="en-US" dirty="0" smtClean="0"/>
          </a:p>
          <a:p>
            <a:pPr lvl="2">
              <a:tabLst>
                <a:tab pos="3540125" algn="l"/>
              </a:tabLst>
            </a:pPr>
            <a:endParaRPr lang="en-US" dirty="0" smtClean="0"/>
          </a:p>
          <a:p>
            <a:pPr lvl="2">
              <a:tabLst>
                <a:tab pos="2692400" algn="l"/>
              </a:tabLst>
            </a:pPr>
            <a:r>
              <a:rPr lang="en-US" dirty="0" smtClean="0"/>
              <a:t>evaluate  	with a simple quadrature rule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23" name="Picture 22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5384800" y="647700"/>
            <a:ext cx="1357884" cy="651510"/>
          </a:xfrm>
          <a:prstGeom prst="rect">
            <a:avLst/>
          </a:prstGeom>
        </p:spPr>
      </p:pic>
      <p:pic>
        <p:nvPicPr>
          <p:cNvPr id="21" name="Picture 20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2362200" y="1600200"/>
            <a:ext cx="4770882" cy="763524"/>
          </a:xfrm>
          <a:prstGeom prst="rect">
            <a:avLst/>
          </a:prstGeom>
        </p:spPr>
      </p:pic>
      <p:pic>
        <p:nvPicPr>
          <p:cNvPr id="17" name="Picture 16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780794" y="2641600"/>
            <a:ext cx="2155698" cy="306324"/>
          </a:xfrm>
          <a:prstGeom prst="rect">
            <a:avLst/>
          </a:prstGeom>
        </p:spPr>
      </p:pic>
      <p:pic>
        <p:nvPicPr>
          <p:cNvPr id="19" name="Picture 18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5090160" y="4406900"/>
            <a:ext cx="3749040" cy="306324"/>
          </a:xfrm>
          <a:prstGeom prst="rect">
            <a:avLst/>
          </a:prstGeom>
        </p:spPr>
      </p:pic>
      <p:pic>
        <p:nvPicPr>
          <p:cNvPr id="20" name="Picture 19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371600" y="5029200"/>
            <a:ext cx="7027164" cy="861822"/>
          </a:xfrm>
          <a:prstGeom prst="rect">
            <a:avLst/>
          </a:prstGeom>
        </p:spPr>
      </p:pic>
      <p:pic>
        <p:nvPicPr>
          <p:cNvPr id="22" name="Picture 21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2892552" y="6256020"/>
            <a:ext cx="269748" cy="182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Lognormal sum CDF (ctd):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Epsilon algorithm</a:t>
            </a:r>
            <a:r>
              <a:rPr lang="en-US" sz="2400" dirty="0" smtClean="0"/>
              <a:t> for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convergence acceleration </a:t>
            </a:r>
            <a:r>
              <a:rPr lang="de-DE" sz="2400" b="1" dirty="0" smtClean="0"/>
              <a:t>[</a:t>
            </a:r>
            <a:r>
              <a:rPr lang="en-US" sz="2400" b="1" dirty="0" smtClean="0"/>
              <a:t>Wynn1956]</a:t>
            </a:r>
            <a:r>
              <a:rPr lang="en-US" sz="24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Partial sums </a:t>
            </a:r>
          </a:p>
          <a:p>
            <a:pPr lvl="1"/>
            <a:r>
              <a:rPr lang="en-US" sz="2400" dirty="0" smtClean="0"/>
              <a:t>Populate the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Epsilon array </a:t>
            </a:r>
          </a:p>
          <a:p>
            <a:pPr lvl="2"/>
            <a:r>
              <a:rPr lang="en-US" dirty="0" smtClean="0"/>
              <a:t>Row index: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k</a:t>
            </a:r>
          </a:p>
          <a:p>
            <a:pPr lvl="2"/>
            <a:r>
              <a:rPr lang="en-US" dirty="0" smtClean="0"/>
              <a:t>Column index: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r</a:t>
            </a:r>
          </a:p>
          <a:p>
            <a:pPr lvl="2"/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/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/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5205413" algn="l"/>
              </a:tabLst>
            </a:pPr>
            <a:r>
              <a:rPr lang="en-US" dirty="0" smtClean="0"/>
              <a:t>When N is odd, converged results  in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even columns</a:t>
            </a:r>
          </a:p>
          <a:p>
            <a:pPr lvl="3">
              <a:tabLst>
                <a:tab pos="5205413" algn="l"/>
              </a:tabLst>
            </a:pPr>
            <a:r>
              <a:rPr lang="en-US" sz="2400" i="1" dirty="0" smtClean="0"/>
              <a:t>Last column , will have estimate of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10" name="Picture 9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2952751" y="1635760"/>
            <a:ext cx="1857375" cy="739140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4673600" y="2311400"/>
            <a:ext cx="434340" cy="361188"/>
          </a:xfrm>
          <a:prstGeom prst="rect">
            <a:avLst/>
          </a:prstGeom>
        </p:spPr>
      </p:pic>
      <p:pic>
        <p:nvPicPr>
          <p:cNvPr id="13" name="Picture 12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6553200" y="5506720"/>
            <a:ext cx="352044" cy="182880"/>
          </a:xfrm>
          <a:prstGeom prst="rect">
            <a:avLst/>
          </a:prstGeom>
        </p:spPr>
      </p:pic>
      <p:pic>
        <p:nvPicPr>
          <p:cNvPr id="16" name="Picture 15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716532" y="3643884"/>
            <a:ext cx="6259068" cy="1156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7824"/>
            <a:ext cx="9753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Numerical results: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7103" y="297462"/>
            <a:ext cx="4078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 i.i.d. Lognormal random variables</a:t>
            </a:r>
          </a:p>
          <a:p>
            <a:r>
              <a:rPr lang="en-US" sz="2000" dirty="0" smtClean="0"/>
              <a:t> (mean 0dB, standard deviation 6 dB)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524000"/>
            <a:ext cx="221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(on lognormal paper)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7824"/>
            <a:ext cx="9753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Numerical results: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7103" y="297462"/>
            <a:ext cx="4078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 i.i.d. Lognormal random variables</a:t>
            </a:r>
          </a:p>
          <a:p>
            <a:r>
              <a:rPr lang="en-US" sz="2000" dirty="0" smtClean="0"/>
              <a:t> (mean 0dB, standard deviation 6 dB)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7824"/>
            <a:ext cx="9753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Numerical results: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7103" y="297462"/>
            <a:ext cx="4078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 i.i.d. Lognormal random variables</a:t>
            </a:r>
          </a:p>
          <a:p>
            <a:r>
              <a:rPr lang="en-US" sz="2000" dirty="0" smtClean="0"/>
              <a:t> (mean 0dB, standard deviation 6 dB)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7824"/>
            <a:ext cx="9753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Numerical results: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7103" y="297462"/>
            <a:ext cx="4078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 i.i.d. Lognormal random variables</a:t>
            </a:r>
          </a:p>
          <a:p>
            <a:r>
              <a:rPr lang="en-US" sz="2000" dirty="0" smtClean="0"/>
              <a:t> (mean 0dB, standard deviation 6 dB)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7824"/>
            <a:ext cx="9753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Numerical results: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7103" y="297462"/>
            <a:ext cx="4078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 i.i.d. Lognormal random variables</a:t>
            </a:r>
          </a:p>
          <a:p>
            <a:r>
              <a:rPr lang="en-US" sz="2000" dirty="0" smtClean="0"/>
              <a:t> (mean 0dB, standard deviation 6 dB)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Presented work attempts numerical evaluation of:</a:t>
            </a:r>
          </a:p>
          <a:p>
            <a:pPr lvl="1"/>
            <a:r>
              <a:rPr lang="en-US" sz="2400" dirty="0" smtClean="0"/>
              <a:t>Lognormal MGF/ CHF; using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contour integration </a:t>
            </a:r>
          </a:p>
          <a:p>
            <a:pPr lvl="2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e.g.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64 point mid-point rule, on steepest descent contour</a:t>
            </a:r>
          </a:p>
          <a:p>
            <a:pPr lvl="1"/>
            <a:r>
              <a:rPr lang="en-US" sz="2400" dirty="0" smtClean="0"/>
              <a:t>Lognormal sum CDF;  using </a:t>
            </a:r>
            <a:r>
              <a:rPr lang="de-DE" sz="2400" b="1" dirty="0" smtClean="0"/>
              <a:t>[</a:t>
            </a:r>
            <a:r>
              <a:rPr lang="en-US" sz="2400" b="1" dirty="0" smtClean="0"/>
              <a:t>Longman1960] </a:t>
            </a:r>
            <a:r>
              <a:rPr lang="en-US" sz="2400" dirty="0" smtClean="0"/>
              <a:t>and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convergence acceleration</a:t>
            </a:r>
            <a:r>
              <a:rPr lang="en-US" sz="2400" dirty="0" smtClean="0"/>
              <a:t> </a:t>
            </a:r>
            <a:r>
              <a:rPr lang="de-DE" sz="2400" b="1" dirty="0" smtClean="0"/>
              <a:t>[</a:t>
            </a:r>
            <a:r>
              <a:rPr lang="en-US" sz="2400" b="1" dirty="0" smtClean="0"/>
              <a:t>Wynn1956] </a:t>
            </a:r>
          </a:p>
          <a:p>
            <a:pPr lvl="2"/>
            <a:r>
              <a:rPr lang="en-US" u="sng" dirty="0" smtClean="0">
                <a:solidFill>
                  <a:schemeClr val="tx2"/>
                </a:solidFill>
              </a:rPr>
              <a:t>e.g.</a:t>
            </a:r>
            <a:r>
              <a:rPr lang="en-US" dirty="0" smtClean="0">
                <a:solidFill>
                  <a:schemeClr val="tx2"/>
                </a:solidFill>
              </a:rPr>
              <a:t> 10-25 terms, evaluated using ‘quadl’  (</a:t>
            </a:r>
            <a:r>
              <a:rPr lang="en-US" sz="2400" dirty="0" smtClean="0">
                <a:solidFill>
                  <a:schemeClr val="tx2"/>
                </a:solidFill>
              </a:rPr>
              <a:t>about 30s, for 13 digit accuracy)</a:t>
            </a:r>
          </a:p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Numerical evaluation of Lognormal sum distribution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	even at very high precision is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feasible</a:t>
            </a:r>
            <a:endParaRPr lang="en-US" sz="2400" dirty="0" smtClean="0"/>
          </a:p>
          <a:p>
            <a:r>
              <a:rPr lang="en-US" sz="2400" dirty="0" smtClean="0"/>
              <a:t>Can be used with other distributions, to evaluate outage</a:t>
            </a:r>
            <a:endParaRPr lang="en-US" sz="2400" dirty="0" smtClean="0"/>
          </a:p>
          <a:p>
            <a:endParaRPr lang="en-US" sz="3200" dirty="0" smtClean="0">
              <a:solidFill>
                <a:schemeClr val="tx2"/>
              </a:solidFill>
            </a:endParaRPr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35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1800" b="1" dirty="0" smtClean="0"/>
              <a:t>[Limpert2001]</a:t>
            </a:r>
            <a:r>
              <a:rPr lang="de-DE" sz="1800" dirty="0" smtClean="0"/>
              <a:t> </a:t>
            </a:r>
            <a:r>
              <a:rPr lang="en-US" sz="1800" dirty="0" smtClean="0"/>
              <a:t>E. Limpert, W. A. Stahel, and M. Abbt, “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Log-normal distributions across the sciences: keys and clues</a:t>
            </a:r>
            <a:r>
              <a:rPr lang="en-US" sz="1800" dirty="0" smtClean="0"/>
              <a:t>,” BioScience, vol. 51, no. 5, pp. 341–352, May 2001.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 smtClean="0"/>
              <a:t>[</a:t>
            </a:r>
            <a:r>
              <a:rPr lang="en-US" sz="1800" b="1" dirty="0" smtClean="0"/>
              <a:t>Longman1960] </a:t>
            </a:r>
            <a:r>
              <a:rPr lang="en-US" sz="1800" dirty="0" smtClean="0"/>
              <a:t>I. M. Longman, “</a:t>
            </a:r>
            <a:r>
              <a:rPr lang="en-US" sz="1800" dirty="0" smtClean="0">
                <a:solidFill>
                  <a:schemeClr val="tx2"/>
                </a:solidFill>
              </a:rPr>
              <a:t>A method for the numerical evaluation of finite integrals of oscillatory functions,</a:t>
            </a:r>
            <a:r>
              <a:rPr lang="en-US" sz="1800" dirty="0" smtClean="0"/>
              <a:t>” Math. Comput., vol. 14, pp. 53–59, 1960.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 smtClean="0"/>
              <a:t>[</a:t>
            </a:r>
            <a:r>
              <a:rPr lang="en-US" sz="1800" b="1" dirty="0" smtClean="0"/>
              <a:t>Wynn1956] </a:t>
            </a:r>
            <a:r>
              <a:rPr lang="en-US" sz="1800" dirty="0" smtClean="0"/>
              <a:t>P. Wynn, “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On a device for computing the e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(S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) transformation</a:t>
            </a:r>
            <a:r>
              <a:rPr lang="en-US" sz="1800" dirty="0" smtClean="0"/>
              <a:t>,” Math. Tables Aids Comput., vol. 10, pp. 91–96, 1956.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/>
              <a:t>[Fenton1960] </a:t>
            </a:r>
            <a:r>
              <a:rPr lang="en-US" sz="1800" dirty="0" smtClean="0"/>
              <a:t>L. Fenton, “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The sum of log-normal probability distributions in scatter transmission systems</a:t>
            </a:r>
            <a:r>
              <a:rPr lang="en-US" sz="1800" dirty="0" smtClean="0"/>
              <a:t>,” IRE Transactions on Communications Systems, vol. 8, no. 1, pp. 57–67, Mar. 1960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/>
              <a:t>[Schwartz1982]</a:t>
            </a:r>
            <a:r>
              <a:rPr lang="en-US" sz="1800" dirty="0" smtClean="0"/>
              <a:t> S. C. Schwartz and Y. S. Yeh, “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On the distribution function and moments of power sums with log-normal components</a:t>
            </a:r>
            <a:r>
              <a:rPr lang="en-US" sz="1800" dirty="0" smtClean="0"/>
              <a:t>,” Bell Systems Technical Journal, vol. 61, no. 7, pp. 1441–1462, 1982.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/>
              <a:t>[BeaulieuRajwani2004]</a:t>
            </a:r>
            <a:r>
              <a:rPr lang="en-US" sz="1800" dirty="0" smtClean="0"/>
              <a:t> N. Beaulieu and F. Rajwani, “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Highly accurate simple closed-form approximations to lognormal sum distributions and densities</a:t>
            </a:r>
            <a:r>
              <a:rPr lang="en-US" sz="1800" dirty="0" smtClean="0"/>
              <a:t>,” </a:t>
            </a:r>
            <a:r>
              <a:rPr lang="en-US" sz="1800" i="1" dirty="0" smtClean="0"/>
              <a:t>IEEE </a:t>
            </a:r>
            <a:r>
              <a:rPr lang="nn-NO" sz="1800" i="1" dirty="0" smtClean="0"/>
              <a:t>Commun. Lett., vol. 8, no. 12, pp. 709–711, Dec. 2004.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b="1" dirty="0" smtClean="0"/>
              <a:t>[BeaulieuXie2004] </a:t>
            </a:r>
            <a:r>
              <a:rPr lang="en-US" sz="1800" dirty="0" smtClean="0"/>
              <a:t>N. C. Beaulieu and Q. Xie, “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An optimal lognormal approximation to lognormal sum distributions</a:t>
            </a:r>
            <a:r>
              <a:rPr lang="en-US" sz="1800" dirty="0" smtClean="0"/>
              <a:t>,” IEEE Trans. Veh. Technol., vol. 53, no. 2, pp. 479–489, Mar. 2004.</a:t>
            </a:r>
          </a:p>
          <a:p>
            <a:pPr marL="514350" indent="-514350">
              <a:buFont typeface="+mj-lt"/>
              <a:buAutoNum type="arabicPeriod"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Outline: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introduction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lognormal distribution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contour integration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computation of the MGF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lognormal sum CDF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numerical results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05E2-833E-4146-99EF-FD17B8CE66EA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5" name="Picture 4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540000" y="2540000"/>
            <a:ext cx="1905" cy="1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BFF7-53B7-4762-AA47-A3AF0EF63DDD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2750403"/>
            <a:ext cx="29503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Thank You!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Lognormal sum distribution: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tabLst>
                <a:tab pos="1485900" algn="l"/>
              </a:tabLst>
            </a:pPr>
            <a:r>
              <a:rPr lang="en-US" sz="2400" dirty="0" smtClean="0"/>
              <a:t> 	is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lognormal</a:t>
            </a:r>
            <a:r>
              <a:rPr lang="en-US" sz="2400" dirty="0" smtClean="0"/>
              <a:t>, when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4"/>
                </a:solidFill>
              </a:rPr>
              <a:t>moment generating function </a:t>
            </a:r>
            <a:r>
              <a:rPr lang="en-US" sz="2400" dirty="0" smtClean="0"/>
              <a:t>(mgf):</a:t>
            </a:r>
          </a:p>
          <a:p>
            <a:pPr>
              <a:lnSpc>
                <a:spcPct val="150000"/>
              </a:lnSpc>
              <a:tabLst>
                <a:tab pos="6342063" algn="l"/>
              </a:tabLst>
            </a:pPr>
            <a:r>
              <a:rPr lang="en-US" sz="2400" dirty="0" smtClean="0"/>
              <a:t>for lognormal r.v.	</a:t>
            </a:r>
          </a:p>
          <a:p>
            <a:pPr indent="1588">
              <a:lnSpc>
                <a:spcPct val="150000"/>
              </a:lnSpc>
              <a:buNone/>
              <a:tabLst>
                <a:tab pos="6342063" algn="l"/>
              </a:tabLst>
            </a:pPr>
            <a:r>
              <a:rPr lang="en-US" sz="2400" dirty="0" smtClean="0"/>
              <a:t>where</a:t>
            </a:r>
          </a:p>
          <a:p>
            <a:pPr>
              <a:lnSpc>
                <a:spcPct val="150000"/>
              </a:lnSpc>
              <a:buNone/>
              <a:tabLst>
                <a:tab pos="6342063" algn="l"/>
              </a:tabLst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accent4"/>
                </a:solidFill>
              </a:rPr>
              <a:t>no closed-form expression</a:t>
            </a:r>
            <a:endParaRPr lang="en-US" sz="2400" dirty="0" smtClean="0"/>
          </a:p>
          <a:p>
            <a:pPr>
              <a:lnSpc>
                <a:spcPct val="150000"/>
              </a:lnSpc>
              <a:tabLst>
                <a:tab pos="1600200" algn="l"/>
              </a:tabLst>
            </a:pPr>
            <a:r>
              <a:rPr lang="en-US" sz="2400" dirty="0" smtClean="0"/>
              <a:t> 	is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a lognormal sum</a:t>
            </a:r>
          </a:p>
          <a:p>
            <a:pPr lvl="1">
              <a:lnSpc>
                <a:spcPct val="150000"/>
              </a:lnSpc>
              <a:tabLst>
                <a:tab pos="1543050" algn="l"/>
              </a:tabLst>
            </a:pPr>
            <a:r>
              <a:rPr lang="en-US" sz="2400" dirty="0" smtClean="0"/>
              <a:t>for uncorrelated r.v. </a:t>
            </a:r>
          </a:p>
          <a:p>
            <a:pPr lvl="1">
              <a:lnSpc>
                <a:spcPct val="150000"/>
              </a:lnSpc>
            </a:pPr>
            <a:endParaRPr lang="en-US" sz="2000" dirty="0" smtClean="0"/>
          </a:p>
          <a:p>
            <a:pPr lvl="1"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28" name="Picture 27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869950" y="1009650"/>
            <a:ext cx="1083564" cy="304038"/>
          </a:xfrm>
          <a:prstGeom prst="rect">
            <a:avLst/>
          </a:prstGeom>
        </p:spPr>
      </p:pic>
      <p:pic>
        <p:nvPicPr>
          <p:cNvPr id="29" name="Picture 28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4476750" y="1012665"/>
            <a:ext cx="1874520" cy="326898"/>
          </a:xfrm>
          <a:prstGeom prst="rect">
            <a:avLst/>
          </a:prstGeom>
        </p:spPr>
      </p:pic>
      <p:pic>
        <p:nvPicPr>
          <p:cNvPr id="30" name="Picture 29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5372101" y="1610866"/>
            <a:ext cx="2398014" cy="333756"/>
          </a:xfrm>
          <a:prstGeom prst="rect">
            <a:avLst/>
          </a:prstGeom>
        </p:spPr>
      </p:pic>
      <p:pic>
        <p:nvPicPr>
          <p:cNvPr id="38" name="Picture 37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3067050" y="2209800"/>
            <a:ext cx="2610612" cy="306324"/>
          </a:xfrm>
          <a:prstGeom prst="rect">
            <a:avLst/>
          </a:prstGeom>
        </p:spPr>
      </p:pic>
      <p:pic>
        <p:nvPicPr>
          <p:cNvPr id="33" name="Picture 32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835658" y="2749550"/>
            <a:ext cx="2507742" cy="326898"/>
          </a:xfrm>
          <a:prstGeom prst="rect">
            <a:avLst/>
          </a:prstGeom>
        </p:spPr>
      </p:pic>
      <p:pic>
        <p:nvPicPr>
          <p:cNvPr id="39" name="Picture 38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901700" y="4995141"/>
            <a:ext cx="1143000" cy="548409"/>
          </a:xfrm>
          <a:prstGeom prst="rect">
            <a:avLst/>
          </a:prstGeom>
        </p:spPr>
      </p:pic>
      <p:pic>
        <p:nvPicPr>
          <p:cNvPr id="40" name="Picture 39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3827018" y="5545582"/>
            <a:ext cx="2599182" cy="658368"/>
          </a:xfrm>
          <a:prstGeom prst="rect">
            <a:avLst/>
          </a:prstGeom>
        </p:spPr>
      </p:pic>
      <p:pic>
        <p:nvPicPr>
          <p:cNvPr id="17" name="Picture 16" descr="addin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1458468" y="3352800"/>
            <a:ext cx="6999732" cy="717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Lognormal sum distribution (ctd):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Lognormal sum CDF </a:t>
            </a:r>
          </a:p>
          <a:p>
            <a:pPr lvl="1"/>
            <a:r>
              <a:rPr lang="en-US" sz="2400" dirty="0" smtClean="0"/>
              <a:t>no closed-form</a:t>
            </a:r>
          </a:p>
          <a:p>
            <a:pPr lvl="1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numerical evaluation </a:t>
            </a:r>
            <a:r>
              <a:rPr lang="en-US" sz="2400" dirty="0" smtClean="0"/>
              <a:t>tedious</a:t>
            </a:r>
          </a:p>
          <a:p>
            <a:pPr lvl="2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Lognormal MGF/CHF</a:t>
            </a:r>
            <a:r>
              <a:rPr lang="en-US" dirty="0" smtClean="0"/>
              <a:t> does not have a closed-form too!</a:t>
            </a:r>
          </a:p>
          <a:p>
            <a:pPr lvl="3"/>
            <a:r>
              <a:rPr lang="en-US" sz="2400" dirty="0" smtClean="0"/>
              <a:t>several work focusing on CHF computation</a:t>
            </a:r>
          </a:p>
          <a:p>
            <a:pPr lvl="2"/>
            <a:r>
              <a:rPr lang="en-US" dirty="0" smtClean="0"/>
              <a:t>direct numerical evaluation, only </a:t>
            </a:r>
            <a:r>
              <a:rPr lang="en-US" b="1" dirty="0" smtClean="0"/>
              <a:t>[BeaulieuXie2004]</a:t>
            </a:r>
            <a:endParaRPr lang="en-US" dirty="0" smtClean="0"/>
          </a:p>
          <a:p>
            <a:pPr lvl="1"/>
            <a:r>
              <a:rPr lang="en-US" sz="2400" dirty="0" smtClean="0"/>
              <a:t>various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approximations</a:t>
            </a:r>
            <a:r>
              <a:rPr lang="en-US" sz="2400" dirty="0" smtClean="0"/>
              <a:t>  for Lognormal sum</a:t>
            </a:r>
          </a:p>
          <a:p>
            <a:pPr lvl="2"/>
            <a:r>
              <a:rPr lang="en-US" u="sng" dirty="0" smtClean="0"/>
              <a:t>by another lognormal</a:t>
            </a:r>
            <a:r>
              <a:rPr lang="en-US" dirty="0" smtClean="0"/>
              <a:t>: Fenton-Wilkinson </a:t>
            </a:r>
            <a:r>
              <a:rPr lang="en-US" b="1" dirty="0" smtClean="0"/>
              <a:t>[Fenton1960]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Schwarz-Yeh </a:t>
            </a:r>
            <a:r>
              <a:rPr lang="en-US" b="1" dirty="0" smtClean="0"/>
              <a:t>[Schwartz1982]</a:t>
            </a:r>
            <a:r>
              <a:rPr lang="en-US" dirty="0" smtClean="0"/>
              <a:t>, Schleher…</a:t>
            </a:r>
            <a:endParaRPr lang="en-US" b="1" dirty="0" smtClean="0"/>
          </a:p>
          <a:p>
            <a:pPr lvl="2"/>
            <a:r>
              <a:rPr lang="en-US" u="sng" dirty="0" smtClean="0"/>
              <a:t>by different distributions</a:t>
            </a:r>
            <a:r>
              <a:rPr lang="en-US" dirty="0" smtClean="0"/>
              <a:t>: Farley, Log-shifted Gamma distribution , Type IV Pearson distribution, …</a:t>
            </a:r>
          </a:p>
          <a:p>
            <a:pPr lvl="2"/>
            <a:r>
              <a:rPr lang="en-US" u="sng" dirty="0" smtClean="0"/>
              <a:t>other</a:t>
            </a:r>
            <a:r>
              <a:rPr lang="en-US" dirty="0" smtClean="0"/>
              <a:t>: least squares estimate </a:t>
            </a:r>
            <a:r>
              <a:rPr lang="en-US" b="1" dirty="0" smtClean="0"/>
              <a:t>[BeaulieuRajwani2004]</a:t>
            </a:r>
            <a:r>
              <a:rPr lang="en-US" dirty="0" smtClean="0"/>
              <a:t>...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5717639" y="3071750"/>
            <a:ext cx="1752600" cy="335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Arc 45"/>
          <p:cNvSpPr/>
          <p:nvPr/>
        </p:nvSpPr>
        <p:spPr>
          <a:xfrm>
            <a:off x="3878580" y="4038600"/>
            <a:ext cx="3581400" cy="1600200"/>
          </a:xfrm>
          <a:prstGeom prst="arc">
            <a:avLst>
              <a:gd name="adj1" fmla="val 16200000"/>
              <a:gd name="adj2" fmla="val 5482871"/>
            </a:avLst>
          </a:prstGeom>
          <a:solidFill>
            <a:schemeClr val="bg1"/>
          </a:solidFill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Contour integration: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287963"/>
          </a:xfrm>
        </p:spPr>
        <p:txBody>
          <a:bodyPr>
            <a:noAutofit/>
          </a:bodyPr>
          <a:lstStyle/>
          <a:p>
            <a:pPr>
              <a:tabLst>
                <a:tab pos="974725" algn="l"/>
                <a:tab pos="2803525" algn="l"/>
              </a:tabLst>
            </a:pPr>
            <a:r>
              <a:rPr lang="en-US" sz="2400" dirty="0" smtClean="0"/>
              <a:t> 	is </a:t>
            </a:r>
            <a:r>
              <a:rPr lang="en-US" sz="2400" dirty="0" smtClean="0">
                <a:solidFill>
                  <a:schemeClr val="accent4"/>
                </a:solidFill>
              </a:rPr>
              <a:t>analytic</a:t>
            </a:r>
            <a:r>
              <a:rPr lang="en-US" sz="2400" dirty="0" smtClean="0"/>
              <a:t> at	if it satisfies Cauchy-Riemann conditions</a:t>
            </a:r>
          </a:p>
          <a:p>
            <a:pPr>
              <a:tabLst>
                <a:tab pos="1203325" algn="l"/>
                <a:tab pos="2743200" algn="l"/>
              </a:tabLst>
            </a:pPr>
            <a:r>
              <a:rPr lang="en-US" sz="2400" dirty="0" smtClean="0"/>
              <a:t>if  	is analytic in region</a:t>
            </a:r>
          </a:p>
          <a:p>
            <a:pPr>
              <a:tabLst>
                <a:tab pos="1258888" algn="l"/>
                <a:tab pos="2743200" algn="l"/>
              </a:tabLst>
            </a:pPr>
            <a:endParaRPr lang="en-US" sz="2400" dirty="0" smtClean="0"/>
          </a:p>
          <a:p>
            <a:pPr>
              <a:tabLst>
                <a:tab pos="1258888" algn="l"/>
                <a:tab pos="2743200" algn="l"/>
              </a:tabLst>
            </a:pPr>
            <a:endParaRPr lang="en-US" sz="2400" dirty="0" smtClean="0"/>
          </a:p>
          <a:p>
            <a:pPr lvl="1">
              <a:tabLst>
                <a:tab pos="1258888" algn="l"/>
                <a:tab pos="2743200" algn="l"/>
              </a:tabLst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principle of path deformation</a:t>
            </a:r>
          </a:p>
          <a:p>
            <a:pPr>
              <a:tabLst>
                <a:tab pos="1258888" algn="l"/>
                <a:tab pos="2743200" algn="l"/>
              </a:tabLst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990600" y="3276600"/>
            <a:ext cx="3200400" cy="3048000"/>
            <a:chOff x="533400" y="1752600"/>
            <a:chExt cx="2819400" cy="3047206"/>
          </a:xfrm>
        </p:grpSpPr>
        <p:sp>
          <p:nvSpPr>
            <p:cNvPr id="13" name="Freeform 12"/>
            <p:cNvSpPr/>
            <p:nvPr/>
          </p:nvSpPr>
          <p:spPr>
            <a:xfrm>
              <a:off x="728353" y="2131023"/>
              <a:ext cx="2244437" cy="2052452"/>
            </a:xfrm>
            <a:custGeom>
              <a:avLst/>
              <a:gdLst>
                <a:gd name="connsiteX0" fmla="*/ 601683 w 2244437"/>
                <a:gd name="connsiteY0" fmla="*/ 1803070 h 2052452"/>
                <a:gd name="connsiteX1" fmla="*/ 1634837 w 2244437"/>
                <a:gd name="connsiteY1" fmla="*/ 1886197 h 2052452"/>
                <a:gd name="connsiteX2" fmla="*/ 2228603 w 2244437"/>
                <a:gd name="connsiteY2" fmla="*/ 805542 h 2052452"/>
                <a:gd name="connsiteX3" fmla="*/ 1539834 w 2244437"/>
                <a:gd name="connsiteY3" fmla="*/ 152399 h 2052452"/>
                <a:gd name="connsiteX4" fmla="*/ 281050 w 2244437"/>
                <a:gd name="connsiteY4" fmla="*/ 235527 h 2052452"/>
                <a:gd name="connsiteX5" fmla="*/ 55418 w 2244437"/>
                <a:gd name="connsiteY5" fmla="*/ 1565563 h 2052452"/>
                <a:gd name="connsiteX6" fmla="*/ 601683 w 2244437"/>
                <a:gd name="connsiteY6" fmla="*/ 1803070 h 205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44437" h="2052452">
                  <a:moveTo>
                    <a:pt x="601683" y="1803070"/>
                  </a:moveTo>
                  <a:cubicBezTo>
                    <a:pt x="864919" y="1856509"/>
                    <a:pt x="1363684" y="2052452"/>
                    <a:pt x="1634837" y="1886197"/>
                  </a:cubicBezTo>
                  <a:cubicBezTo>
                    <a:pt x="1905990" y="1719942"/>
                    <a:pt x="2244437" y="1094508"/>
                    <a:pt x="2228603" y="805542"/>
                  </a:cubicBezTo>
                  <a:cubicBezTo>
                    <a:pt x="2212769" y="516576"/>
                    <a:pt x="1864426" y="247401"/>
                    <a:pt x="1539834" y="152399"/>
                  </a:cubicBezTo>
                  <a:cubicBezTo>
                    <a:pt x="1215242" y="57397"/>
                    <a:pt x="528453" y="0"/>
                    <a:pt x="281050" y="235527"/>
                  </a:cubicBezTo>
                  <a:cubicBezTo>
                    <a:pt x="33647" y="471054"/>
                    <a:pt x="0" y="1306285"/>
                    <a:pt x="55418" y="1565563"/>
                  </a:cubicBezTo>
                  <a:cubicBezTo>
                    <a:pt x="110836" y="1824841"/>
                    <a:pt x="338447" y="1749631"/>
                    <a:pt x="601683" y="180307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219200" y="2589212"/>
              <a:ext cx="1421081" cy="1062842"/>
            </a:xfrm>
            <a:custGeom>
              <a:avLst/>
              <a:gdLst>
                <a:gd name="connsiteX0" fmla="*/ 308759 w 1421081"/>
                <a:gd name="connsiteY0" fmla="*/ 65315 h 1062842"/>
                <a:gd name="connsiteX1" fmla="*/ 0 w 1421081"/>
                <a:gd name="connsiteY1" fmla="*/ 397824 h 1062842"/>
                <a:gd name="connsiteX2" fmla="*/ 308759 w 1421081"/>
                <a:gd name="connsiteY2" fmla="*/ 979715 h 1062842"/>
                <a:gd name="connsiteX3" fmla="*/ 926275 w 1421081"/>
                <a:gd name="connsiteY3" fmla="*/ 896588 h 1062842"/>
                <a:gd name="connsiteX4" fmla="*/ 1389413 w 1421081"/>
                <a:gd name="connsiteY4" fmla="*/ 528453 h 1062842"/>
                <a:gd name="connsiteX5" fmla="*/ 736270 w 1421081"/>
                <a:gd name="connsiteY5" fmla="*/ 77190 h 1062842"/>
                <a:gd name="connsiteX6" fmla="*/ 308759 w 1421081"/>
                <a:gd name="connsiteY6" fmla="*/ 65315 h 1062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21081" h="1062842">
                  <a:moveTo>
                    <a:pt x="308759" y="65315"/>
                  </a:moveTo>
                  <a:cubicBezTo>
                    <a:pt x="186047" y="118754"/>
                    <a:pt x="0" y="245424"/>
                    <a:pt x="0" y="397824"/>
                  </a:cubicBezTo>
                  <a:cubicBezTo>
                    <a:pt x="0" y="550224"/>
                    <a:pt x="154380" y="896588"/>
                    <a:pt x="308759" y="979715"/>
                  </a:cubicBezTo>
                  <a:cubicBezTo>
                    <a:pt x="463138" y="1062842"/>
                    <a:pt x="746166" y="971798"/>
                    <a:pt x="926275" y="896588"/>
                  </a:cubicBezTo>
                  <a:cubicBezTo>
                    <a:pt x="1106384" y="821378"/>
                    <a:pt x="1421081" y="665019"/>
                    <a:pt x="1389413" y="528453"/>
                  </a:cubicBezTo>
                  <a:cubicBezTo>
                    <a:pt x="1357745" y="391887"/>
                    <a:pt x="916379" y="154380"/>
                    <a:pt x="736270" y="77190"/>
                  </a:cubicBezTo>
                  <a:cubicBezTo>
                    <a:pt x="556161" y="0"/>
                    <a:pt x="431471" y="11876"/>
                    <a:pt x="308759" y="65315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533400" y="1752600"/>
              <a:ext cx="2819400" cy="3047206"/>
              <a:chOff x="533400" y="1677988"/>
              <a:chExt cx="2819400" cy="3047206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rot="5400000" flipH="1" flipV="1">
                <a:off x="382191" y="3200797"/>
                <a:ext cx="3047206" cy="1588"/>
              </a:xfrm>
              <a:prstGeom prst="straightConnector1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533400" y="3207325"/>
                <a:ext cx="2819400" cy="1588"/>
              </a:xfrm>
              <a:prstGeom prst="straightConnector1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990599" y="2362200"/>
              <a:ext cx="457199" cy="461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i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181600" y="3200400"/>
            <a:ext cx="3200400" cy="3124200"/>
            <a:chOff x="5410200" y="3200400"/>
            <a:chExt cx="3200400" cy="3124200"/>
          </a:xfrm>
        </p:grpSpPr>
        <p:grpSp>
          <p:nvGrpSpPr>
            <p:cNvPr id="40" name="Group 39"/>
            <p:cNvGrpSpPr/>
            <p:nvPr/>
          </p:nvGrpSpPr>
          <p:grpSpPr>
            <a:xfrm>
              <a:off x="5410200" y="3276600"/>
              <a:ext cx="3200400" cy="3048000"/>
              <a:chOff x="533400" y="1677988"/>
              <a:chExt cx="2819400" cy="3047206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 rot="5400000" flipH="1" flipV="1">
                <a:off x="382191" y="3200797"/>
                <a:ext cx="3047206" cy="1588"/>
              </a:xfrm>
              <a:prstGeom prst="straightConnector1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533400" y="3207325"/>
                <a:ext cx="2819400" cy="1588"/>
              </a:xfrm>
              <a:prstGeom prst="straightConnector1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>
              <a:off x="5929183" y="3886359"/>
              <a:ext cx="5189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i="1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 rot="5400000">
              <a:off x="6134099" y="4762500"/>
              <a:ext cx="3124200" cy="0"/>
            </a:xfrm>
            <a:prstGeom prst="line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31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571500" y="929640"/>
            <a:ext cx="528066" cy="306324"/>
          </a:xfrm>
          <a:prstGeom prst="rect">
            <a:avLst/>
          </a:prstGeom>
        </p:spPr>
      </p:pic>
      <p:pic>
        <p:nvPicPr>
          <p:cNvPr id="34" name="Picture 33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2842260" y="1021080"/>
            <a:ext cx="130302" cy="137160"/>
          </a:xfrm>
          <a:prstGeom prst="rect">
            <a:avLst/>
          </a:prstGeom>
        </p:spPr>
      </p:pic>
      <p:pic>
        <p:nvPicPr>
          <p:cNvPr id="35" name="Picture 34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853440" y="1356360"/>
            <a:ext cx="528066" cy="306324"/>
          </a:xfrm>
          <a:prstGeom prst="rect">
            <a:avLst/>
          </a:prstGeom>
        </p:spPr>
      </p:pic>
      <p:pic>
        <p:nvPicPr>
          <p:cNvPr id="65" name="Picture 64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3886200" y="1394458"/>
            <a:ext cx="196596" cy="221742"/>
          </a:xfrm>
          <a:prstGeom prst="rect">
            <a:avLst/>
          </a:prstGeom>
        </p:spPr>
      </p:pic>
      <p:pic>
        <p:nvPicPr>
          <p:cNvPr id="56" name="Picture 55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3352800" y="3733800"/>
            <a:ext cx="253365" cy="215265"/>
          </a:xfrm>
          <a:prstGeom prst="rect">
            <a:avLst/>
          </a:prstGeom>
        </p:spPr>
      </p:pic>
      <p:pic>
        <p:nvPicPr>
          <p:cNvPr id="57" name="Picture 56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7519035" y="3962400"/>
            <a:ext cx="253365" cy="215265"/>
          </a:xfrm>
          <a:prstGeom prst="rect">
            <a:avLst/>
          </a:prstGeom>
        </p:spPr>
      </p:pic>
      <p:pic>
        <p:nvPicPr>
          <p:cNvPr id="59" name="Picture 58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1981200" y="4267200"/>
            <a:ext cx="259080" cy="215265"/>
          </a:xfrm>
          <a:prstGeom prst="rect">
            <a:avLst/>
          </a:prstGeom>
        </p:spPr>
      </p:pic>
      <p:pic>
        <p:nvPicPr>
          <p:cNvPr id="60" name="Picture 59" descr="addin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6400800" y="5257800"/>
            <a:ext cx="259080" cy="215265"/>
          </a:xfrm>
          <a:prstGeom prst="rect">
            <a:avLst/>
          </a:prstGeom>
        </p:spPr>
      </p:pic>
      <p:pic>
        <p:nvPicPr>
          <p:cNvPr id="31" name="Picture 30" descr="addin_tmp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2913126" y="1789938"/>
            <a:ext cx="3792474" cy="724662"/>
          </a:xfrm>
          <a:prstGeom prst="rect">
            <a:avLst/>
          </a:prstGeom>
        </p:spPr>
      </p:pic>
      <p:pic>
        <p:nvPicPr>
          <p:cNvPr id="66" name="Picture 65" descr="addin_tmp.pn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1524000" y="5029200"/>
            <a:ext cx="196596" cy="221742"/>
          </a:xfrm>
          <a:prstGeom prst="rect">
            <a:avLst/>
          </a:prstGeom>
        </p:spPr>
      </p:pic>
      <p:pic>
        <p:nvPicPr>
          <p:cNvPr id="67" name="Picture 66" descr="addin_tmp.png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6096000" y="3429000"/>
            <a:ext cx="196596" cy="221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9" name="Picture 39" descr="C:\Documents and Settings\Damith\Desktop\Publications\Lognormal\Globecom\presentation\saddlepoint.t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09800" y="3505200"/>
            <a:ext cx="4419600" cy="33147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04" y="762000"/>
            <a:ext cx="8534400" cy="5287963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tabLst>
                <a:tab pos="4114800" algn="l"/>
              </a:tabLst>
            </a:pPr>
            <a:r>
              <a:rPr lang="en-US" sz="2400" dirty="0" smtClean="0"/>
              <a:t>let, 	be analytic at </a:t>
            </a:r>
          </a:p>
          <a:p>
            <a:pPr lvl="1">
              <a:spcBef>
                <a:spcPts val="800"/>
              </a:spcBef>
              <a:tabLst>
                <a:tab pos="6461125" algn="l"/>
              </a:tabLst>
            </a:pPr>
            <a:r>
              <a:rPr lang="en-US" sz="2400" dirty="0" smtClean="0"/>
              <a:t>from CR conditions, 	are </a:t>
            </a:r>
            <a:r>
              <a:rPr lang="en-US" sz="2400" dirty="0" smtClean="0">
                <a:solidFill>
                  <a:schemeClr val="tx2"/>
                </a:solidFill>
              </a:rPr>
              <a:t>orthogonal </a:t>
            </a:r>
          </a:p>
          <a:p>
            <a:pPr lvl="1">
              <a:spcBef>
                <a:spcPts val="800"/>
              </a:spcBef>
              <a:buNone/>
              <a:tabLst>
                <a:tab pos="3776663" algn="l"/>
              </a:tabLst>
            </a:pPr>
            <a:r>
              <a:rPr lang="en-US" sz="2400" dirty="0" smtClean="0"/>
              <a:t>	for constants</a:t>
            </a:r>
          </a:p>
          <a:p>
            <a:pPr>
              <a:spcBef>
                <a:spcPts val="800"/>
              </a:spcBef>
              <a:tabLst>
                <a:tab pos="2801938" algn="l"/>
              </a:tabLst>
            </a:pPr>
            <a:r>
              <a:rPr lang="en-US" sz="2400" dirty="0" smtClean="0"/>
              <a:t>suppose,  </a:t>
            </a:r>
          </a:p>
          <a:p>
            <a:pPr lvl="1">
              <a:spcBef>
                <a:spcPts val="800"/>
              </a:spcBef>
              <a:tabLst>
                <a:tab pos="1081088" algn="l"/>
              </a:tabLst>
            </a:pPr>
            <a:r>
              <a:rPr lang="en-US" sz="2400" dirty="0" smtClean="0"/>
              <a:t> 	: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saddle point</a:t>
            </a:r>
          </a:p>
          <a:p>
            <a:pPr lvl="1">
              <a:spcBef>
                <a:spcPts val="800"/>
              </a:spcBef>
              <a:tabLst>
                <a:tab pos="3086100" algn="l"/>
              </a:tabLst>
            </a:pPr>
            <a:r>
              <a:rPr lang="en-US" sz="2400" dirty="0" smtClean="0"/>
              <a:t> 	is the </a:t>
            </a:r>
            <a:r>
              <a:rPr lang="en-US" sz="2400" dirty="0" smtClean="0">
                <a:solidFill>
                  <a:schemeClr val="accent4"/>
                </a:solidFill>
              </a:rPr>
              <a:t>steepest descent contour </a:t>
            </a:r>
            <a:r>
              <a:rPr lang="en-US" sz="2400" dirty="0" smtClean="0"/>
              <a:t>for </a:t>
            </a:r>
          </a:p>
          <a:p>
            <a:endParaRPr lang="en-US" sz="240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Contour integration (ctd):</a:t>
            </a:r>
            <a:endParaRPr lang="en-US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21" name="Picture 20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998219" y="851916"/>
            <a:ext cx="3259836" cy="306324"/>
          </a:xfrm>
          <a:prstGeom prst="rect">
            <a:avLst/>
          </a:prstGeom>
        </p:spPr>
      </p:pic>
      <p:pic>
        <p:nvPicPr>
          <p:cNvPr id="20" name="Picture 19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6027420" y="866394"/>
            <a:ext cx="2148840" cy="276606"/>
          </a:xfrm>
          <a:prstGeom prst="rect">
            <a:avLst/>
          </a:prstGeom>
        </p:spPr>
      </p:pic>
      <p:pic>
        <p:nvPicPr>
          <p:cNvPr id="23" name="Picture 22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3429000" y="1325880"/>
            <a:ext cx="3184398" cy="306324"/>
          </a:xfrm>
          <a:prstGeom prst="rect">
            <a:avLst/>
          </a:prstGeom>
        </p:spPr>
      </p:pic>
      <p:pic>
        <p:nvPicPr>
          <p:cNvPr id="24" name="Picture 23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2659380" y="1798320"/>
            <a:ext cx="1485900" cy="272034"/>
          </a:xfrm>
          <a:prstGeom prst="rect">
            <a:avLst/>
          </a:prstGeom>
        </p:spPr>
      </p:pic>
      <p:pic>
        <p:nvPicPr>
          <p:cNvPr id="25" name="Picture 24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1725168" y="2232660"/>
            <a:ext cx="1307592" cy="322326"/>
          </a:xfrm>
          <a:prstGeom prst="rect">
            <a:avLst/>
          </a:prstGeom>
        </p:spPr>
      </p:pic>
      <p:pic>
        <p:nvPicPr>
          <p:cNvPr id="26" name="Picture 25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963930" y="2834640"/>
            <a:ext cx="240030" cy="182880"/>
          </a:xfrm>
          <a:prstGeom prst="rect">
            <a:avLst/>
          </a:prstGeom>
        </p:spPr>
      </p:pic>
      <p:pic>
        <p:nvPicPr>
          <p:cNvPr id="28" name="Picture 27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929640" y="3192780"/>
            <a:ext cx="2253996" cy="306324"/>
          </a:xfrm>
          <a:prstGeom prst="rect">
            <a:avLst/>
          </a:prstGeom>
        </p:spPr>
      </p:pic>
      <p:pic>
        <p:nvPicPr>
          <p:cNvPr id="29" name="Picture 28" descr="addin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7698486" y="3192780"/>
            <a:ext cx="843534" cy="306324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981200" y="4724400"/>
            <a:ext cx="5334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f(</a:t>
            </a: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x,y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9000" y="64770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34000" y="63246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52800" y="633626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86400" y="62484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705600" y="5867400"/>
            <a:ext cx="1787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saddle point </a:t>
            </a:r>
          </a:p>
          <a:p>
            <a:r>
              <a:rPr lang="en-US" dirty="0" smtClean="0"/>
              <a:t>of a real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98475" y="719138"/>
            <a:ext cx="4073525" cy="278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consider: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if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4572000"/>
            <a:ext cx="8153400" cy="2133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observations:</a:t>
            </a:r>
          </a:p>
          <a:p>
            <a:pPr marL="742950" lvl="1" indent="-285750">
              <a:spcBef>
                <a:spcPts val="800"/>
              </a:spcBef>
              <a:buFont typeface="Arial" pitchFamily="34" charset="0"/>
              <a:buChar char="–"/>
              <a:tabLst>
                <a:tab pos="1081088" algn="l"/>
              </a:tabLst>
              <a:defRPr/>
            </a:pPr>
            <a:r>
              <a:rPr lang="en-US" sz="2400" dirty="0" smtClean="0"/>
              <a:t>integrand is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stationary/constant - phase</a:t>
            </a:r>
            <a:r>
              <a:rPr lang="en-US" sz="2400" dirty="0" smtClean="0"/>
              <a:t> along </a:t>
            </a:r>
            <a:r>
              <a:rPr lang="en-US" sz="2400" i="1" dirty="0" smtClean="0"/>
              <a:t>C</a:t>
            </a:r>
            <a:endParaRPr lang="en-US" sz="2400" dirty="0" smtClean="0"/>
          </a:p>
          <a:p>
            <a:pPr marL="742950" lvl="1" indent="-285750">
              <a:spcBef>
                <a:spcPts val="800"/>
              </a:spcBef>
              <a:buFont typeface="Arial" pitchFamily="34" charset="0"/>
              <a:buChar char="–"/>
              <a:tabLst>
                <a:tab pos="1081088" algn="l"/>
              </a:tabLst>
              <a:defRPr/>
            </a:pPr>
            <a:r>
              <a:rPr lang="en-US" sz="2400" i="1" dirty="0" smtClean="0"/>
              <a:t>C</a:t>
            </a:r>
            <a:r>
              <a:rPr lang="en-US" sz="2400" dirty="0" smtClean="0"/>
              <a:t>: the </a:t>
            </a:r>
            <a:r>
              <a:rPr lang="en-US" sz="2400" dirty="0" smtClean="0">
                <a:solidFill>
                  <a:schemeClr val="tx2"/>
                </a:solidFill>
              </a:rPr>
              <a:t>steepest descent contour </a:t>
            </a:r>
            <a:r>
              <a:rPr lang="en-US" sz="2400" dirty="0" smtClean="0"/>
              <a:t>for magnitude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: suitable for numerical integration, at high accuracy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Contour integration (ctd):</a:t>
            </a:r>
            <a:endParaRPr lang="en-US" b="1" dirty="0"/>
          </a:p>
        </p:txBody>
      </p:sp>
      <p:pic>
        <p:nvPicPr>
          <p:cNvPr id="19" name="Picture 18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2913888" y="1181100"/>
            <a:ext cx="3618738" cy="1506474"/>
          </a:xfrm>
          <a:prstGeom prst="rect">
            <a:avLst/>
          </a:prstGeom>
        </p:spPr>
      </p:pic>
      <p:pic>
        <p:nvPicPr>
          <p:cNvPr id="16" name="Picture 15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314577" y="3022600"/>
            <a:ext cx="2841498" cy="306324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2895600" y="3648456"/>
            <a:ext cx="3867912" cy="694944"/>
          </a:xfrm>
          <a:prstGeom prst="rect">
            <a:avLst/>
          </a:prstGeom>
        </p:spPr>
      </p:pic>
      <p:pic>
        <p:nvPicPr>
          <p:cNvPr id="28" name="Picture 27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7162038" y="5548884"/>
            <a:ext cx="1113282" cy="2880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Computation of the MGF: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tabLst>
                <a:tab pos="3429000" algn="l"/>
              </a:tabLst>
            </a:pPr>
            <a:r>
              <a:rPr lang="en-US" sz="2400" dirty="0" smtClean="0"/>
              <a:t> 	where </a:t>
            </a:r>
          </a:p>
          <a:p>
            <a:pPr lvl="1">
              <a:spcBef>
                <a:spcPts val="400"/>
              </a:spcBef>
              <a:tabLst>
                <a:tab pos="2968625" algn="l"/>
              </a:tabLst>
            </a:pPr>
            <a:endParaRPr lang="en-US" sz="2000" dirty="0" smtClean="0"/>
          </a:p>
          <a:p>
            <a:pPr lvl="1">
              <a:spcBef>
                <a:spcPts val="400"/>
              </a:spcBef>
              <a:tabLst>
                <a:tab pos="2968625" algn="l"/>
              </a:tabLst>
            </a:pPr>
            <a:endParaRPr lang="en-US" sz="2400" dirty="0" smtClean="0"/>
          </a:p>
          <a:p>
            <a:pPr lvl="1">
              <a:spcBef>
                <a:spcPts val="400"/>
              </a:spcBef>
              <a:tabLst>
                <a:tab pos="2968625" algn="l"/>
              </a:tabLst>
            </a:pPr>
            <a:endParaRPr lang="en-US" sz="2000" dirty="0" smtClean="0"/>
          </a:p>
          <a:p>
            <a:pPr lvl="1">
              <a:spcBef>
                <a:spcPts val="400"/>
              </a:spcBef>
              <a:tabLst>
                <a:tab pos="2743200" algn="l"/>
              </a:tabLst>
            </a:pPr>
            <a:r>
              <a:rPr lang="en-US" sz="2400" dirty="0" smtClean="0">
                <a:solidFill>
                  <a:schemeClr val="accent4"/>
                </a:solidFill>
              </a:rPr>
              <a:t>saddle point</a:t>
            </a:r>
            <a:r>
              <a:rPr lang="en-US" sz="2400" dirty="0" smtClean="0"/>
              <a:t>   	given by</a:t>
            </a:r>
          </a:p>
          <a:p>
            <a:pPr lvl="1">
              <a:spcBef>
                <a:spcPts val="400"/>
              </a:spcBef>
              <a:tabLst>
                <a:tab pos="2743200" algn="l"/>
              </a:tabLst>
            </a:pPr>
            <a:endParaRPr lang="en-US" sz="2400" dirty="0" smtClean="0"/>
          </a:p>
          <a:p>
            <a:pPr lvl="1">
              <a:spcBef>
                <a:spcPts val="400"/>
              </a:spcBef>
              <a:tabLst>
                <a:tab pos="2743200" algn="l"/>
              </a:tabLst>
            </a:pPr>
            <a:endParaRPr lang="en-US" sz="2400" dirty="0" smtClean="0"/>
          </a:p>
          <a:p>
            <a:pPr lvl="1">
              <a:spcBef>
                <a:spcPts val="400"/>
              </a:spcBef>
              <a:buNone/>
              <a:tabLst>
                <a:tab pos="2463800" algn="l"/>
              </a:tabLst>
            </a:pPr>
            <a:r>
              <a:rPr lang="en-US" sz="2400" dirty="0" smtClean="0"/>
              <a:t>	where:  	Lambert W function </a:t>
            </a:r>
            <a:r>
              <a:rPr lang="en-US" sz="2000" dirty="0" smtClean="0"/>
              <a:t>	</a:t>
            </a:r>
          </a:p>
          <a:p>
            <a:pPr lvl="1">
              <a:spcBef>
                <a:spcPts val="400"/>
              </a:spcBef>
              <a:tabLst>
                <a:tab pos="2860675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steepest-descent, constant-phase contour</a:t>
            </a:r>
          </a:p>
          <a:p>
            <a:pPr lvl="1">
              <a:spcBef>
                <a:spcPts val="400"/>
              </a:spcBef>
              <a:tabLst>
                <a:tab pos="2860675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spcBef>
                <a:spcPts val="400"/>
              </a:spcBef>
              <a:tabLst>
                <a:tab pos="2860675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spcBef>
                <a:spcPts val="400"/>
              </a:spcBef>
              <a:tabLst>
                <a:tab pos="2860675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spcBef>
                <a:spcPts val="400"/>
              </a:spcBef>
              <a:tabLst>
                <a:tab pos="2628900" algn="l"/>
              </a:tabLst>
            </a:pPr>
            <a:r>
              <a:rPr lang="en-US" sz="2400" dirty="0" smtClean="0"/>
              <a:t> derivative	computable in closed-form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pic>
        <p:nvPicPr>
          <p:cNvPr id="29" name="Picture 28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977646" y="701801"/>
            <a:ext cx="2843784" cy="692658"/>
          </a:xfrm>
          <a:prstGeom prst="rect">
            <a:avLst/>
          </a:prstGeom>
        </p:spPr>
      </p:pic>
      <p:pic>
        <p:nvPicPr>
          <p:cNvPr id="18" name="Picture 17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600200" y="1371600"/>
            <a:ext cx="6025896" cy="738378"/>
          </a:xfrm>
          <a:prstGeom prst="rect">
            <a:avLst/>
          </a:prstGeom>
        </p:spPr>
      </p:pic>
      <p:pic>
        <p:nvPicPr>
          <p:cNvPr id="19" name="Picture 18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2936240" y="2400300"/>
            <a:ext cx="240030" cy="182880"/>
          </a:xfrm>
          <a:prstGeom prst="rect">
            <a:avLst/>
          </a:prstGeom>
        </p:spPr>
      </p:pic>
      <p:pic>
        <p:nvPicPr>
          <p:cNvPr id="15" name="Picture 14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4398264" y="2306574"/>
            <a:ext cx="1316736" cy="322326"/>
          </a:xfrm>
          <a:prstGeom prst="rect">
            <a:avLst/>
          </a:prstGeom>
        </p:spPr>
      </p:pic>
      <p:pic>
        <p:nvPicPr>
          <p:cNvPr id="20" name="Picture 19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3657600" y="2895600"/>
            <a:ext cx="1600200" cy="306324"/>
          </a:xfrm>
          <a:prstGeom prst="rect">
            <a:avLst/>
          </a:prstGeom>
        </p:spPr>
      </p:pic>
      <p:pic>
        <p:nvPicPr>
          <p:cNvPr id="21" name="Picture 20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2286000" y="3465576"/>
            <a:ext cx="605790" cy="306324"/>
          </a:xfrm>
          <a:prstGeom prst="rect">
            <a:avLst/>
          </a:prstGeom>
        </p:spPr>
      </p:pic>
      <p:pic>
        <p:nvPicPr>
          <p:cNvPr id="26" name="Picture 25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1295400" y="4343400"/>
            <a:ext cx="6581394" cy="763524"/>
          </a:xfrm>
          <a:prstGeom prst="rect">
            <a:avLst/>
          </a:prstGeom>
        </p:spPr>
      </p:pic>
      <p:pic>
        <p:nvPicPr>
          <p:cNvPr id="27" name="Picture 26" descr="addin_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2705100" y="5238750"/>
            <a:ext cx="342900" cy="628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9025" y="522748"/>
            <a:ext cx="6667500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91C5-6E29-4A6C-BCE1-E11AF9101F56}" type="datetime1">
              <a:rPr lang="en-US" smtClean="0"/>
              <a:pPr/>
              <a:t>12/2/2009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1443" y="5655639"/>
            <a:ext cx="601980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4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steepest-descent, constant-phase contours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			for computing 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07339" y="994696"/>
            <a:ext cx="5029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5999" y="3069304"/>
            <a:ext cx="5029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5999" y="4898104"/>
            <a:ext cx="5029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b="1" dirty="0" smtClean="0"/>
              <a:t>Computation of the MGF (ctd):</a:t>
            </a:r>
            <a:endParaRPr lang="en-US" dirty="0"/>
          </a:p>
        </p:txBody>
      </p:sp>
      <p:pic>
        <p:nvPicPr>
          <p:cNvPr id="11" name="Picture 10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6474968" y="5738876"/>
            <a:ext cx="2313432" cy="306324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199888" y="6172200"/>
            <a:ext cx="667512" cy="306324"/>
          </a:xfrm>
          <a:prstGeom prst="rect">
            <a:avLst/>
          </a:prstGeom>
        </p:spPr>
      </p:pic>
      <p:pic>
        <p:nvPicPr>
          <p:cNvPr id="20" name="Picture 19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467600" y="838200"/>
            <a:ext cx="621030" cy="262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  <p:tag name="FONTSIZE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M_{W_i}(s) = \frac 1{\sqrt{2\pi\sigma^2}}\int_{-\infty}^{\infty}e^{-s\cdot e^t}e^{-\frac 1 2(t/\sigma)^2}\mathrm{d}t,\quad Re[s]\geq 0\]&#10;&#10;&#10;\end{document}"/>
  <p:tag name="IGUANATEXSIZE" val="2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f(z)\]&#10;&#10;&#10;\end{document}"/>
  <p:tag name="IGUANATEXSIZE" val="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\]&#10;&#10;&#10;\end{document}"/>
  <p:tag name="IGUANATEXSIZE" val="2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f(z)\]&#10;&#10;&#10;\end{document}"/>
  <p:tag name="IGUANATEXSIZE" val="2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begin{document}&#10;&#10;\[\mathbb{C}\]&#10;&#10;&#10;\end{document}"/>
  <p:tag name="IGUANATEXSIZE" val="2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_1\]&#10;&#10;&#10;\end{document}"/>
  <p:tag name="IGUANATEXSIZE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_1\]&#10;&#10;&#10;\end{document}"/>
  <p:tag name="IGUANATEXSIZE" val="2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_2\]&#10;&#10;&#10;\end{document}"/>
  <p:tag name="IGUANATEXSIZE" val="2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_2\]&#10;&#10;&#10;\end{document}"/>
  <p:tag name="IGUANATEXSIZE" val="2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I = \int_{C_1}f(z)\mathrm{d}z = \int_{C_2}f(z)\mathrm{d}z\]&#10;&#10;&#10;\end{document}"/>
  <p:tag name="IGUANATEXSIZE" val="2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Y=e^X$&#10;&#10;&#10;\end{document}"/>
  <p:tag name="IGUANATEXSIZE" val="2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begin{document}&#10;&#10;\[\mathbb{C}\]&#10;&#10;&#10;\end{document}"/>
  <p:tag name="IGUANATEXSIZE" val="2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begin{document}&#10;&#10;\[\mathbb{C}\]&#10;&#10;&#10;\end{document}"/>
  <p:tag name="IGUANATEXSIZE" val="2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f(z) = u(x,y)\! +\! \imath\cdot v(x,y)\]&#10;&#10;&#10;\end{document}"/>
  <p:tag name="IGUANATEXSIZE" val="2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begin{document}&#10;&#10;\[z = x+\imath\cdot y\in \mathbb{C}\]&#10;&#10;&#10;\end{document}"/>
  <p:tag name="IGUANATEXSIZE" val="2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u(x,y)\!=\!C_u, v(x,y)\!=\!C_v\]&#10;&#10;&#10;\end{document}"/>
  <p:tag name="IGUANATEXSIZE" val="2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_u, C_v \in \mathcal{R}\]&#10;&#10;&#10;\end{document}"/>
  <p:tag name="IGUANATEXSIZE" val="2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f'(z_0)=0\]&#10;&#10;&#10;\end{document}"/>
  <p:tag name="IGUANATEXSIZE" val="2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_0\]&#10;&#10;&#10;\end{document}"/>
  <p:tag name="IGUANATEXSIZE" val="2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v(x,y)\!=\!v(x_0,y_0)\]&#10;&#10;&#10;\end{document}"/>
  <p:tag name="IGUANATEXSIZE" val="2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u(x,y)\]&#10;&#10;&#10;\end{document}"/>
  <p:tag name="IGUANATEXSIZE" val="2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Y_i = e^{X_i}$&#10;&#10;&#10;\end{document}"/>
  <p:tag name="IGUANATEXSIZE" val="2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setlength\arraycolsep{0.2em}&#10;\begin{eqnarray}&#10;I \!&amp;=&amp;\! \int_C e^{-\lambda f(z)}\mathrm{d}z\nonumber\\&#10;\!&amp;=&amp;\! \int_C e^{-\lambda\left(u(x,y)+\imath\cdot v(x.y)\right)}\mathrm{d}z\nonumber&#10;\end{eqnarray}&#10;&#10;\end{document}"/>
  <p:tag name="IGUANATEXSIZE" val="2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:v(x,y) = v(x_0,y_0)\]&#10;&#10;\end{document}"/>
  <p:tag name="IGUANATEXSIZE" val="2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setlength\arraycolsep{0.2em}&#10;\begin{eqnarray*}&#10;I \!&amp;=&amp;\! e^{-\imath\cdot v(x_0,y_0)}\int_C e^{-\lambda u(x,y)}\mathrm{d}z&#10;\end{eqnarray*}&#10;\end{document}"/>
  <p:tag name="IGUANATEXSIZE" val="2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e^{-\lambda u(x,y)}\]&#10;&#10;\end{document}"/>
  <p:tag name="IGUANATEXSIZE" val="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M(s) \!=\! c \int_{L}e^{-\lambda \vartheta(z)}\mathrm{d}z\]&#10;&#10;\end{document}"/>
  <p:tag name="IGUANATEXSIZE" val="2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c = \frac 1{\sqrt{2\pi\sigma^2}},\lambda = \frac{1}{\sigma^2},\zeta=s\sigma^2,\vartheta(z)=\zeta e^z+\frac{z^2}2\]&#10;&#10;\end{document}"/>
  <p:tag name="IGUANATEXSIZE" val="2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_0\]&#10;&#10;&#10;\end{document}"/>
  <p:tag name="IGUANATEXSIZE" val="2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\vartheta'(z_0) = 0\]&#10;&#10;&#10;\end{document}"/>
  <p:tag name="IGUANATEXSIZE" val="2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_0 = -W(\zeta)\]&#10;&#10;&#10;\end{document}"/>
  <p:tag name="IGUANATEXSIZE" val="2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W(\cdot)\]&#10;&#10;&#10;\end{document}"/>
  <p:tag name="IGUANATEXSIZE" val="2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X_i\sim N(\mu,\sigma^2)$&#10;&#10;&#10;\end{document}"/>
  <p:tag name="IGUANATEXSIZE" val="2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begin{document}&#10;&#10;\begin{eqnarray*}&#10;&amp;&amp; L: \left\{z = (x+\imath\cdot y)\left\lvert\;\lvert\zeta\rvert e^x \sin(y+\theta)+x\cdot y = C_1\right.\right\},\\&#10;&amp;&amp; C_1 = \mathrm{Im}\left[\vartheta(z_0)\right],\;\theta =\angle\zeta&#10;\end{eqnarray*}&#10;&#10;\end{document}"/>
  <p:tag name="IGUANATEXSIZE" val="2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begin{document}&#10;&#10;\[\frac{\mathrm{d}y}{\mathrm{d}x}\]&#10;&#10;\end{document}"/>
  <p:tag name="IGUANATEXSIZE" val="2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L:\{z=x+\imath\cdot y\}\]&#10;\end{document}"/>
  <p:tag name="IGUANATEXSIZE" val="2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M(s)\]&#10;\end{document}"/>
  <p:tag name="IGUANATEXSIZE" val="2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y = \frac\pi 2$&#10;&#10;&#10;\end{document}"/>
  <p:tag name="IGUANATEXSIZE" val="2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M(s) = c\cdot e^{-\imath\cdot\lambda C_1}\int_{-\infty}^\infty e^{-\lambda\left(\lvert\zeta\rvert e^x \cos(y+\theta)+\frac{x^2-y^2}2\right)}\left(1-\imath\frac{\lvert\zeta\rvert e^x\sin(y+\theta)+y}{\lvert\zeta\rvert e^x\cos(y+\theta)+x}\right)\mathrm{d}x\]&#10;\end{document}"/>
  <p:tag name="IGUANATEXSIZE" val="2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_0\]&#10;&#10;&#10;\end{document}"/>
  <p:tag name="IGUANATEXSIZE" val="2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x_k,\;k=1,\ldots,N\]&#10;\end{document}"/>
  <p:tag name="IGUANATEXSIZE" val="2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y_k\]&#10;\end{document}"/>
  <p:tag name="IGUANATEXSIZE" val="2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(x_k+\imath\cdot y_k) \in L\]&#10;\end{document}"/>
  <p:tag name="IGUANATEXSIZE" val="2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M_{Y_i}(s) = E[e^{-Y_is}]$&#10;&#10;&#10;\end{document}"/>
  <p:tag name="IGUANATEXSIZE" val="2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L\]&#10;\end{document}"/>
  <p:tag name="IGUANATEXSIZE" val="2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=\sum_{i}Y_i\]&#10;\end{document}"/>
  <p:tag name="IGUANATEXSIZE" val="2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F_Z(z)=\frac 2{\pi}\int_0^\infty \frac{\mathrm{Re}\left[\phi_Z\left(\frac t z\right)\right]\sin(t)}t \mathrm{d}t\]&#10;\end{document}"/>
  <p:tag name="IGUANATEXSIZE" val="2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\phi_Z(z) = M_Z(\imath \omega)\]&#10;\end{document}"/>
  <p:tag name="IGUANATEXSIZE" val="2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[\pi(k-1),\pi k),\;k=0,1,2,\ldots\]&#10;\end{document}"/>
  <p:tag name="IGUANATEXSIZE" val="2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F_Z(z) = \sum_{k=0}^\infty (-1)^k a_k,\quad a_k = \frac 2{\pi}\int_0^\pi \frac{\mathrm{Re}\left[\phi_Z\left(\frac{t+k\pi}{z}\right)\right]}{t+k\pi}\mathrm{d}t\]&#10;\end{document}"/>
  <p:tag name="IGUANATEXSIZE" val="2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a_k\]&#10;\end{document}"/>
  <p:tag name="IGUANATEXSIZE" val="2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s_k=\sum_{n=0}^k(-1)^n a_n\]&#10;\end{document}"/>
  <p:tag name="IGUANATEXSIZE" val="2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\varepsilon_r^{(k)}\]&#10;\end{document}"/>
  <p:tag name="IGUANATEXSIZE" val="2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s_\infty\]&#10;\end{document}"/>
  <p:tag name="IGUANATEXSIZE" val="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M_{Y_i}(s) = M_{W_i}(se^\mu)\]&#10;&#10;&#10;\end{document}"/>
  <p:tag name="IGUANATEXSIZE" val="2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setlength\arraycolsep{0.1em}&#10;\begin{eqnarray*}&#10;\text{initialize :}&amp;&amp; \varepsilon_0^{(k)} = s_k,\; \varepsilon_{-1}^{(k)} = 0,\;k=0,\ldots,N-1\\&#10;\text{iterate :}&amp;&amp; \varepsilon_{r+1}^{(k)} = \varepsilon_{r-1}^{(k+1)} + \left[\varepsilon_{r}^{(k+1)}-\varepsilon_{r}^{(k)}\right]^{-1}&#10;\end{eqnarray*}&#10;&#10;\end{document}"/>
  <p:tag name="IGUANATEXSIZE" val="2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log(W_i)\sim N(0,\sigma^2)$&#10;&#10;&#10;\end{document}"/>
  <p:tag name="IGUANATEXSIZE" val="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Z=\sum_i Y_i\]&#10;&#10;&#10;\end{document}"/>
  <p:tag name="IGUANATEXSIZE" val="2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M_Z(s)=\prod_{\forall i} M_{Y_i}(s)\]&#10;&#10;&#10;\end{document}"/>
  <p:tag name="IGUANATEXSIZE" val="2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779</Words>
  <Application>Microsoft Office PowerPoint</Application>
  <PresentationFormat>On-screen Show (4:3)</PresentationFormat>
  <Paragraphs>170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Numerical computation of the lognormal sum distribution</vt:lpstr>
      <vt:lpstr>Outline: </vt:lpstr>
      <vt:lpstr>Lognormal sum distribution:</vt:lpstr>
      <vt:lpstr>Lognormal sum distribution (ctd):</vt:lpstr>
      <vt:lpstr>Contour integration:</vt:lpstr>
      <vt:lpstr>Contour integration (ctd):</vt:lpstr>
      <vt:lpstr>Contour integration (ctd):</vt:lpstr>
      <vt:lpstr>Computation of the MGF:</vt:lpstr>
      <vt:lpstr>Computation of the MGF (ctd):</vt:lpstr>
      <vt:lpstr>Computation of the MGF (ctd):</vt:lpstr>
      <vt:lpstr>Log-normal sum CDF:</vt:lpstr>
      <vt:lpstr>Lognormal sum CDF (ctd):</vt:lpstr>
      <vt:lpstr>Numerical results:</vt:lpstr>
      <vt:lpstr>Numerical results:</vt:lpstr>
      <vt:lpstr>Numerical results:</vt:lpstr>
      <vt:lpstr>Numerical results:</vt:lpstr>
      <vt:lpstr>Numerical results:</vt:lpstr>
      <vt:lpstr>Conclusion:</vt:lpstr>
      <vt:lpstr>References: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Your User Name</cp:lastModifiedBy>
  <cp:revision>1157</cp:revision>
  <dcterms:created xsi:type="dcterms:W3CDTF">2006-08-16T00:00:00Z</dcterms:created>
  <dcterms:modified xsi:type="dcterms:W3CDTF">2009-12-03T01:48:17Z</dcterms:modified>
</cp:coreProperties>
</file>